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569" r:id="rId4"/>
    <p:sldId id="575" r:id="rId5"/>
    <p:sldId id="572" r:id="rId6"/>
    <p:sldId id="562" r:id="rId7"/>
    <p:sldId id="573" r:id="rId8"/>
    <p:sldId id="570" r:id="rId9"/>
    <p:sldId id="576" r:id="rId10"/>
    <p:sldId id="577" r:id="rId11"/>
    <p:sldId id="558" r:id="rId12"/>
    <p:sldId id="574" r:id="rId13"/>
    <p:sldId id="561" r:id="rId14"/>
    <p:sldId id="5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BA796-5BE0-4C18-9609-6C4904D6B5EC}" v="2" dt="2023-04-06T05:05:21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97" autoAdjust="0"/>
  </p:normalViewPr>
  <p:slideViewPr>
    <p:cSldViewPr snapToGrid="0" showGuides="1">
      <p:cViewPr varScale="1">
        <p:scale>
          <a:sx n="67" d="100"/>
          <a:sy n="67" d="100"/>
        </p:scale>
        <p:origin x="6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06/04/2023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BBF7-0B0C-48D4-ABAA-EF360EF241C5}" type="datetime1">
              <a:rPr lang="en-GB" smtClean="0"/>
              <a:t>06/04/2023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endParaRPr lang="fi-FI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fi-FI" dirty="0" err="1"/>
              <a:t>Subtitle</a:t>
            </a:r>
            <a:endParaRPr lang="fi-FI" dirty="0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fi-FI" dirty="0" err="1"/>
              <a:t>Subtitle</a:t>
            </a:r>
            <a:endParaRPr lang="fi-FI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fi-FI" dirty="0" err="1"/>
              <a:t>Subtitle</a:t>
            </a:r>
            <a:endParaRPr lang="fi-FI" dirty="0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br>
              <a:rPr lang="fi-FI" noProof="0" dirty="0"/>
            </a:br>
            <a:r>
              <a:rPr lang="fi-FI" noProof="0" dirty="0"/>
              <a:t>Enter &amp; TAB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br>
              <a:rPr lang="fi-FI" noProof="0" dirty="0"/>
            </a:br>
            <a:r>
              <a:rPr lang="fi-FI" noProof="0" dirty="0"/>
              <a:t>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noProof="0" dirty="0" err="1"/>
              <a:t>using</a:t>
            </a:r>
            <a:r>
              <a:rPr lang="fi-FI" noProof="0" dirty="0"/>
              <a:t>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Insert</a:t>
            </a:r>
            <a:r>
              <a:rPr lang="fi-FI" noProof="0" dirty="0"/>
              <a:t> </a:t>
            </a:r>
            <a:r>
              <a:rPr lang="fi-FI" noProof="0" dirty="0" err="1"/>
              <a:t>tab</a:t>
            </a:r>
            <a:r>
              <a:rPr lang="fi-FI" noProof="0" dirty="0"/>
              <a:t> – </a:t>
            </a:r>
            <a:r>
              <a:rPr lang="fi-FI" noProof="0" dirty="0" err="1"/>
              <a:t>Pictures</a:t>
            </a:r>
            <a:r>
              <a:rPr lang="fi-FI" noProof="0" dirty="0"/>
              <a:t> </a:t>
            </a:r>
            <a:r>
              <a:rPr lang="fi-FI" noProof="0" dirty="0" err="1"/>
              <a:t>or</a:t>
            </a:r>
            <a:r>
              <a:rPr lang="fi-FI" noProof="0" dirty="0"/>
              <a:t> from </a:t>
            </a:r>
            <a:r>
              <a:rPr lang="fi-FI" noProof="0" dirty="0" err="1"/>
              <a:t>Templafy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dirty="0" err="1"/>
              <a:t>Breaker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dirty="0" err="1"/>
              <a:t>Breaker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dirty="0" err="1"/>
              <a:t>Breaker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dirty="0"/>
              <a:t>Mark </a:t>
            </a:r>
            <a:r>
              <a:rPr lang="fi-FI" dirty="0" err="1"/>
              <a:t>placeholder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dirty="0" err="1"/>
              <a:t>Breaker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name</a:t>
            </a:r>
            <a:br>
              <a:rPr lang="fi-FI" dirty="0"/>
            </a:br>
            <a:r>
              <a:rPr lang="fi-FI" dirty="0"/>
              <a:t>Job </a:t>
            </a:r>
            <a:r>
              <a:rPr lang="fi-FI" dirty="0" err="1"/>
              <a:t>title</a:t>
            </a:r>
            <a:r>
              <a:rPr lang="fi-FI" dirty="0"/>
              <a:t>, Department</a:t>
            </a:r>
            <a:br>
              <a:rPr lang="fi-FI" dirty="0"/>
            </a:br>
            <a:r>
              <a:rPr lang="fi-FI" dirty="0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  <a:p>
            <a:endParaRPr lang="fi-FI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fi-FI" dirty="0" err="1"/>
              <a:t>Headline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dirty="0"/>
              <a:t>Mark </a:t>
            </a:r>
            <a:r>
              <a:rPr lang="fi-FI" dirty="0" err="1"/>
              <a:t>placeholder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name</a:t>
            </a:r>
            <a:br>
              <a:rPr lang="fi-FI" dirty="0"/>
            </a:br>
            <a:r>
              <a:rPr lang="fi-FI" dirty="0"/>
              <a:t>Job </a:t>
            </a:r>
            <a:r>
              <a:rPr lang="fi-FI" dirty="0" err="1"/>
              <a:t>title</a:t>
            </a:r>
            <a:r>
              <a:rPr lang="fi-FI" dirty="0"/>
              <a:t>, Department</a:t>
            </a:r>
            <a:br>
              <a:rPr lang="fi-FI" dirty="0"/>
            </a:br>
            <a:r>
              <a:rPr lang="fi-FI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dirty="0"/>
              <a:t>Mark </a:t>
            </a:r>
            <a:r>
              <a:rPr lang="fi-FI" dirty="0" err="1"/>
              <a:t>placeholder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name</a:t>
            </a:r>
            <a:br>
              <a:rPr lang="fi-FI" dirty="0"/>
            </a:br>
            <a:r>
              <a:rPr lang="fi-FI" dirty="0"/>
              <a:t>Job </a:t>
            </a:r>
            <a:r>
              <a:rPr lang="fi-FI" dirty="0" err="1"/>
              <a:t>title</a:t>
            </a:r>
            <a:r>
              <a:rPr lang="fi-FI" dirty="0"/>
              <a:t>, Department</a:t>
            </a:r>
            <a:br>
              <a:rPr lang="fi-FI" dirty="0"/>
            </a:br>
            <a:r>
              <a:rPr lang="fi-FI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fi-FI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fi-FI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fi-FI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fi-FI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fi-FI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fi-FI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fi-FI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fi-FI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fi-FI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i-FI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fi-FI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fi-FI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fi-FI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fi-FI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fi-FI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fi-FI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fi-FI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fi-FI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fi-FI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fi-FI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fi-FI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fi-FI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fi-FI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fi-FI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fi-FI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fi-FI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fi-FI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fi-FI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fi-FI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fi-FI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fi-FI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fi-FI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fi-FI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fi-FI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fi-FI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fi-FI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fi-FI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fi-FI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fi-FI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fi-FI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fi-FI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fi-FI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on </a:t>
            </a: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the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arrow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next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to </a:t>
            </a:r>
            <a:r>
              <a:rPr lang="fi-FI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</a:t>
            </a: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view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a </a:t>
            </a: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dropdown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menu of </a:t>
            </a: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possible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slide</a:t>
            </a:r>
            <a:r>
              <a:rPr lang="fi-FI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fi-FI" sz="900" dirty="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layouts</a:t>
            </a:r>
            <a:endParaRPr lang="fi-FI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fi-FI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 err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  <a:endParaRPr lang="fi-FI" sz="1600" dirty="0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fi-FI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fi-FI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fi-FI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fi-FI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fi-FI" sz="4000" b="0" noProof="0" dirty="0">
                <a:solidFill>
                  <a:schemeClr val="tx1"/>
                </a:solidFill>
              </a:rPr>
              <a:t>If </a:t>
            </a:r>
            <a:r>
              <a:rPr lang="fi-FI" sz="4000" b="0" noProof="0" dirty="0" err="1">
                <a:solidFill>
                  <a:schemeClr val="tx1"/>
                </a:solidFill>
              </a:rPr>
              <a:t>you</a:t>
            </a:r>
            <a:r>
              <a:rPr lang="fi-FI" sz="4000" b="0" noProof="0" dirty="0">
                <a:solidFill>
                  <a:schemeClr val="tx1"/>
                </a:solidFill>
              </a:rPr>
              <a:t> </a:t>
            </a:r>
            <a:r>
              <a:rPr lang="fi-FI" sz="4000" b="0" noProof="0" dirty="0" err="1">
                <a:solidFill>
                  <a:schemeClr val="tx1"/>
                </a:solidFill>
              </a:rPr>
              <a:t>see</a:t>
            </a:r>
            <a:r>
              <a:rPr lang="fi-FI" sz="4000" b="0" noProof="0" dirty="0">
                <a:solidFill>
                  <a:schemeClr val="tx1"/>
                </a:solidFill>
              </a:rPr>
              <a:t> </a:t>
            </a:r>
            <a:r>
              <a:rPr lang="fi-FI" sz="4000" b="0" noProof="0" dirty="0" err="1">
                <a:solidFill>
                  <a:schemeClr val="tx1"/>
                </a:solidFill>
              </a:rPr>
              <a:t>any</a:t>
            </a:r>
            <a:r>
              <a:rPr lang="fi-FI" sz="4000" b="0" noProof="0" dirty="0">
                <a:solidFill>
                  <a:schemeClr val="tx1"/>
                </a:solidFill>
              </a:rPr>
              <a:t> </a:t>
            </a:r>
            <a:r>
              <a:rPr lang="fi-FI" sz="4000" b="1" i="1" noProof="0" dirty="0" err="1">
                <a:solidFill>
                  <a:schemeClr val="tx1"/>
                </a:solidFill>
              </a:rPr>
              <a:t>layouts</a:t>
            </a:r>
            <a:r>
              <a:rPr lang="fi-FI" sz="4000" b="1" i="1" noProof="0" dirty="0">
                <a:solidFill>
                  <a:schemeClr val="tx1"/>
                </a:solidFill>
              </a:rPr>
              <a:t> </a:t>
            </a:r>
            <a:r>
              <a:rPr lang="fi-FI" sz="4000" b="1" i="1" noProof="0" dirty="0" err="1">
                <a:solidFill>
                  <a:schemeClr val="tx1"/>
                </a:solidFill>
              </a:rPr>
              <a:t>after</a:t>
            </a:r>
            <a:r>
              <a:rPr lang="fi-FI" sz="4000" b="1" i="1" noProof="0" dirty="0">
                <a:solidFill>
                  <a:schemeClr val="tx1"/>
                </a:solidFill>
              </a:rPr>
              <a:t> </a:t>
            </a:r>
            <a:r>
              <a:rPr lang="fi-FI" sz="4000" b="1" i="1" noProof="0" dirty="0" err="1">
                <a:solidFill>
                  <a:schemeClr val="tx1"/>
                </a:solidFill>
              </a:rPr>
              <a:t>this</a:t>
            </a:r>
            <a:r>
              <a:rPr lang="fi-FI" sz="4000" b="1" i="1" noProof="0" dirty="0">
                <a:solidFill>
                  <a:schemeClr val="tx1"/>
                </a:solidFill>
              </a:rPr>
              <a:t> </a:t>
            </a:r>
            <a:r>
              <a:rPr lang="fi-FI" sz="4000" b="0" i="0" noProof="0" dirty="0" err="1">
                <a:solidFill>
                  <a:schemeClr val="tx1"/>
                </a:solidFill>
              </a:rPr>
              <a:t>one</a:t>
            </a:r>
            <a:r>
              <a:rPr lang="fi-FI" sz="4000" b="1" i="1" noProof="0" dirty="0">
                <a:solidFill>
                  <a:schemeClr val="tx1"/>
                </a:solidFill>
              </a:rPr>
              <a:t>,</a:t>
            </a:r>
            <a:br>
              <a:rPr lang="fi-FI" sz="4000" b="0" i="0" noProof="0" dirty="0">
                <a:solidFill>
                  <a:schemeClr val="tx1"/>
                </a:solidFill>
              </a:rPr>
            </a:br>
            <a:r>
              <a:rPr lang="fi-FI" sz="4000" b="0" noProof="0" dirty="0" err="1">
                <a:solidFill>
                  <a:schemeClr val="tx1"/>
                </a:solidFill>
              </a:rPr>
              <a:t>do</a:t>
            </a:r>
            <a:r>
              <a:rPr lang="fi-FI" sz="4000" b="0" noProof="0" dirty="0">
                <a:solidFill>
                  <a:schemeClr val="tx1"/>
                </a:solidFill>
              </a:rPr>
              <a:t> </a:t>
            </a:r>
            <a:r>
              <a:rPr lang="fi-FI" sz="4000" b="0" noProof="0" dirty="0" err="1">
                <a:solidFill>
                  <a:schemeClr val="tx1"/>
                </a:solidFill>
              </a:rPr>
              <a:t>not</a:t>
            </a:r>
            <a:r>
              <a:rPr lang="fi-FI" sz="4000" b="0" noProof="0" dirty="0">
                <a:solidFill>
                  <a:schemeClr val="tx1"/>
                </a:solidFill>
              </a:rPr>
              <a:t> use </a:t>
            </a:r>
            <a:r>
              <a:rPr lang="fi-FI" sz="4000" b="0" noProof="0" dirty="0" err="1">
                <a:solidFill>
                  <a:schemeClr val="tx1"/>
                </a:solidFill>
              </a:rPr>
              <a:t>them</a:t>
            </a:r>
            <a:r>
              <a:rPr lang="fi-FI" sz="4000" b="0" noProof="0" dirty="0">
                <a:solidFill>
                  <a:schemeClr val="tx1"/>
                </a:solidFill>
              </a:rPr>
              <a:t>. </a:t>
            </a:r>
            <a:r>
              <a:rPr lang="fi-FI" sz="4000" b="0" noProof="0" dirty="0" err="1">
                <a:solidFill>
                  <a:schemeClr val="tx1"/>
                </a:solidFill>
              </a:rPr>
              <a:t>These</a:t>
            </a:r>
            <a:r>
              <a:rPr lang="fi-FI" sz="4000" b="0" noProof="0" dirty="0">
                <a:solidFill>
                  <a:schemeClr val="tx1"/>
                </a:solidFill>
              </a:rPr>
              <a:t> </a:t>
            </a:r>
            <a:r>
              <a:rPr lang="fi-FI" sz="4000" b="0" noProof="0" dirty="0" err="1">
                <a:solidFill>
                  <a:schemeClr val="tx1"/>
                </a:solidFill>
              </a:rPr>
              <a:t>layouts</a:t>
            </a:r>
            <a:r>
              <a:rPr lang="fi-FI" sz="4000" b="0" noProof="0" dirty="0">
                <a:solidFill>
                  <a:schemeClr val="tx1"/>
                </a:solidFill>
              </a:rPr>
              <a:t> </a:t>
            </a:r>
            <a:r>
              <a:rPr lang="fi-FI" sz="4000" b="1" i="1" u="none" noProof="0" dirty="0" err="1">
                <a:solidFill>
                  <a:schemeClr val="tx1"/>
                </a:solidFill>
              </a:rPr>
              <a:t>are</a:t>
            </a:r>
            <a:r>
              <a:rPr lang="fi-FI" sz="4000" b="1" i="1" u="none" noProof="0" dirty="0">
                <a:solidFill>
                  <a:schemeClr val="tx1"/>
                </a:solidFill>
              </a:rPr>
              <a:t> </a:t>
            </a:r>
            <a:r>
              <a:rPr lang="fi-FI" sz="4000" b="1" i="1" u="none" noProof="0" dirty="0" err="1">
                <a:solidFill>
                  <a:schemeClr val="tx1"/>
                </a:solidFill>
              </a:rPr>
              <a:t>not</a:t>
            </a:r>
            <a:r>
              <a:rPr lang="fi-FI" sz="4000" b="1" i="1" u="none" noProof="0" dirty="0">
                <a:solidFill>
                  <a:schemeClr val="tx1"/>
                </a:solidFill>
              </a:rPr>
              <a:t> </a:t>
            </a:r>
            <a:r>
              <a:rPr lang="fi-FI" sz="4000" b="0" noProof="0" dirty="0" err="1">
                <a:solidFill>
                  <a:schemeClr val="tx1"/>
                </a:solidFill>
              </a:rPr>
              <a:t>part</a:t>
            </a:r>
            <a:r>
              <a:rPr lang="fi-FI" sz="4000" b="0" noProof="0" dirty="0">
                <a:solidFill>
                  <a:schemeClr val="tx1"/>
                </a:solidFill>
              </a:rPr>
              <a:t> of </a:t>
            </a:r>
            <a:r>
              <a:rPr lang="fi-FI" sz="4000" b="0" noProof="0" dirty="0" err="1">
                <a:solidFill>
                  <a:schemeClr val="tx1"/>
                </a:solidFill>
              </a:rPr>
              <a:t>our</a:t>
            </a:r>
            <a:r>
              <a:rPr lang="fi-FI" sz="4000" b="0" noProof="0" dirty="0">
                <a:solidFill>
                  <a:schemeClr val="tx1"/>
                </a:solidFill>
              </a:rPr>
              <a:t> </a:t>
            </a:r>
            <a:r>
              <a:rPr lang="fi-FI" sz="4000" b="0" noProof="0" dirty="0" err="1">
                <a:solidFill>
                  <a:schemeClr val="tx1"/>
                </a:solidFill>
              </a:rPr>
              <a:t>corporate</a:t>
            </a:r>
            <a:r>
              <a:rPr lang="fi-FI" sz="4000" b="0" noProof="0" dirty="0">
                <a:solidFill>
                  <a:schemeClr val="tx1"/>
                </a:solidFill>
              </a:rPr>
              <a:t> </a:t>
            </a:r>
            <a:r>
              <a:rPr lang="fi-FI" sz="4000" b="0" noProof="0" dirty="0" err="1">
                <a:solidFill>
                  <a:schemeClr val="tx1"/>
                </a:solidFill>
              </a:rPr>
              <a:t>template</a:t>
            </a:r>
            <a:r>
              <a:rPr lang="fi-FI" sz="4000" b="0" noProof="0" dirty="0">
                <a:solidFill>
                  <a:schemeClr val="tx1"/>
                </a:solidFill>
              </a:rPr>
              <a:t>.</a:t>
            </a:r>
            <a:endParaRPr lang="fi-FI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fi-FI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fi-FI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1500" b="1" i="1" noProof="0" dirty="0" err="1">
                <a:solidFill>
                  <a:schemeClr val="tx1"/>
                </a:solidFill>
              </a:rPr>
              <a:t>Do</a:t>
            </a:r>
            <a:r>
              <a:rPr lang="fi-FI" sz="11500" b="1" i="1" noProof="0" dirty="0">
                <a:solidFill>
                  <a:schemeClr val="tx1"/>
                </a:solidFill>
              </a:rPr>
              <a:t> </a:t>
            </a:r>
            <a:r>
              <a:rPr lang="fi-FI" sz="11500" b="1" i="1" noProof="0" dirty="0" err="1">
                <a:solidFill>
                  <a:schemeClr val="tx1"/>
                </a:solidFill>
              </a:rPr>
              <a:t>not</a:t>
            </a:r>
            <a:r>
              <a:rPr lang="fi-FI" sz="11500" b="1" i="1" noProof="0" dirty="0">
                <a:solidFill>
                  <a:schemeClr val="tx1"/>
                </a:solidFill>
              </a:rPr>
              <a:t> use </a:t>
            </a:r>
            <a:endParaRPr lang="fi-FI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fi-FI" sz="1800" b="0" noProof="0" dirty="0" err="1">
                <a:solidFill>
                  <a:schemeClr val="tx1"/>
                </a:solidFill>
              </a:rPr>
              <a:t>Due</a:t>
            </a:r>
            <a:r>
              <a:rPr lang="fi-FI" sz="1800" b="0" noProof="0" dirty="0">
                <a:solidFill>
                  <a:schemeClr val="tx1"/>
                </a:solidFill>
              </a:rPr>
              <a:t> to </a:t>
            </a:r>
            <a:r>
              <a:rPr lang="fi-FI" sz="1800" b="0" noProof="0" dirty="0" err="1">
                <a:solidFill>
                  <a:schemeClr val="tx1"/>
                </a:solidFill>
              </a:rPr>
              <a:t>PowerPoint’s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standard</a:t>
            </a:r>
            <a:r>
              <a:rPr lang="fi-FI" sz="1800" b="0" noProof="0" dirty="0">
                <a:solidFill>
                  <a:schemeClr val="tx1"/>
                </a:solidFill>
              </a:rPr>
              <a:t> Copy/</a:t>
            </a:r>
            <a:r>
              <a:rPr lang="fi-FI" sz="1800" b="0" noProof="0" dirty="0" err="1">
                <a:solidFill>
                  <a:schemeClr val="tx1"/>
                </a:solidFill>
              </a:rPr>
              <a:t>Paste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functionality</a:t>
            </a:r>
            <a:r>
              <a:rPr lang="fi-FI" sz="1800" b="0" noProof="0" dirty="0">
                <a:solidFill>
                  <a:schemeClr val="tx1"/>
                </a:solidFill>
              </a:rPr>
              <a:t> extra </a:t>
            </a:r>
            <a:r>
              <a:rPr lang="fi-FI" sz="1800" b="0" noProof="0" dirty="0" err="1">
                <a:solidFill>
                  <a:schemeClr val="tx1"/>
                </a:solidFill>
              </a:rPr>
              <a:t>undesirable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layouts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can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appear</a:t>
            </a:r>
            <a:r>
              <a:rPr lang="fi-FI" sz="1800" b="0" noProof="0" dirty="0">
                <a:solidFill>
                  <a:schemeClr val="tx1"/>
                </a:solidFill>
              </a:rPr>
              <a:t>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fi-FI" sz="1800" b="0" noProof="0" dirty="0" err="1">
                <a:solidFill>
                  <a:schemeClr val="tx1"/>
                </a:solidFill>
              </a:rPr>
              <a:t>Also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notice</a:t>
            </a:r>
            <a:r>
              <a:rPr lang="fi-FI" sz="1800" b="0" noProof="0" dirty="0">
                <a:solidFill>
                  <a:schemeClr val="tx1"/>
                </a:solidFill>
              </a:rPr>
              <a:t>: </a:t>
            </a:r>
            <a:r>
              <a:rPr lang="fi-FI" sz="1800" b="0" noProof="0" dirty="0" err="1">
                <a:solidFill>
                  <a:schemeClr val="tx1"/>
                </a:solidFill>
              </a:rPr>
              <a:t>Layouts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after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this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might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contain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potential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confidential</a:t>
            </a:r>
            <a:r>
              <a:rPr lang="fi-FI" sz="1800" b="0" noProof="0" dirty="0">
                <a:solidFill>
                  <a:schemeClr val="tx1"/>
                </a:solidFill>
              </a:rPr>
              <a:t> </a:t>
            </a:r>
            <a:r>
              <a:rPr lang="fi-FI" sz="1800" b="0" noProof="0" dirty="0" err="1">
                <a:solidFill>
                  <a:schemeClr val="tx1"/>
                </a:solidFill>
              </a:rPr>
              <a:t>information</a:t>
            </a:r>
            <a:r>
              <a:rPr lang="fi-FI" sz="1800" b="0" noProof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fi-FI" noProof="0" dirty="0"/>
              <a:t>Mark </a:t>
            </a:r>
            <a:r>
              <a:rPr lang="fi-FI" noProof="0" dirty="0" err="1"/>
              <a:t>placeholder</a:t>
            </a:r>
            <a:r>
              <a:rPr lang="fi-FI" noProof="0" dirty="0"/>
              <a:t> to </a:t>
            </a:r>
            <a:r>
              <a:rPr lang="fi-FI" noProof="0" dirty="0" err="1"/>
              <a:t>insert</a:t>
            </a:r>
            <a:r>
              <a:rPr lang="fi-FI" noProof="0" dirty="0"/>
              <a:t> image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tab</a:t>
            </a:r>
            <a:r>
              <a:rPr lang="fi-FI" dirty="0"/>
              <a:t> – </a:t>
            </a:r>
            <a:r>
              <a:rPr lang="fi-FI" dirty="0" err="1"/>
              <a:t>Pictures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from </a:t>
            </a:r>
            <a:r>
              <a:rPr lang="fi-FI" dirty="0" err="1"/>
              <a:t>Templafy</a:t>
            </a:r>
            <a:endParaRPr lang="fi-FI" dirty="0"/>
          </a:p>
          <a:p>
            <a:endParaRPr lang="fi-FI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fi-FI" dirty="0" err="1"/>
              <a:t>Headline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fi-FI" dirty="0" err="1"/>
              <a:t>Headline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fi-FI" dirty="0" err="1"/>
              <a:t>Headline</a:t>
            </a:r>
            <a:endParaRPr lang="fi-FI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Agenda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agenda </a:t>
            </a:r>
            <a:r>
              <a:rPr lang="fi-FI" noProof="0" dirty="0" err="1"/>
              <a:t>point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Agenda </a:t>
            </a:r>
            <a:r>
              <a:rPr lang="fi-FI" noProof="0" dirty="0" err="1"/>
              <a:t>title</a:t>
            </a:r>
            <a:endParaRPr lang="fi-FI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agenda </a:t>
            </a:r>
            <a:r>
              <a:rPr lang="fi-FI" noProof="0" dirty="0" err="1"/>
              <a:t>point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fi-FI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fi-FI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i-FI" sz="700" dirty="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Level 1 (</a:t>
            </a:r>
            <a:r>
              <a:rPr lang="fi-FI" noProof="0" dirty="0" err="1"/>
              <a:t>Enter+TAB</a:t>
            </a:r>
            <a:r>
              <a:rPr lang="fi-FI" noProof="0" dirty="0"/>
              <a:t> for </a:t>
            </a:r>
            <a:r>
              <a:rPr lang="fi-FI" noProof="0" dirty="0" err="1"/>
              <a:t>next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r>
              <a:rPr lang="fi-FI" noProof="0" dirty="0"/>
              <a:t>, SHIFT+TAB to go </a:t>
            </a:r>
            <a:r>
              <a:rPr lang="fi-FI" noProof="0" dirty="0" err="1"/>
              <a:t>back</a:t>
            </a:r>
            <a:r>
              <a:rPr lang="fi-FI" noProof="0" dirty="0"/>
              <a:t> in </a:t>
            </a:r>
            <a:r>
              <a:rPr lang="fi-FI" noProof="0" dirty="0" err="1"/>
              <a:t>levels</a:t>
            </a:r>
            <a:r>
              <a:rPr lang="fi-FI" noProof="0" dirty="0"/>
              <a:t>)</a:t>
            </a:r>
          </a:p>
          <a:p>
            <a:pPr lvl="1"/>
            <a:r>
              <a:rPr lang="fi-FI" noProof="0" dirty="0"/>
              <a:t>Level 2</a:t>
            </a:r>
          </a:p>
          <a:p>
            <a:pPr lvl="2"/>
            <a:r>
              <a:rPr lang="fi-FI" noProof="0" dirty="0"/>
              <a:t>Level 3</a:t>
            </a:r>
          </a:p>
          <a:p>
            <a:pPr lvl="3"/>
            <a:r>
              <a:rPr lang="fi-FI" noProof="0" dirty="0"/>
              <a:t>Level 4</a:t>
            </a:r>
          </a:p>
          <a:p>
            <a:pPr lvl="4"/>
            <a:r>
              <a:rPr lang="fi-FI" noProof="0" dirty="0"/>
              <a:t>Level 5</a:t>
            </a:r>
          </a:p>
          <a:p>
            <a:pPr lvl="5"/>
            <a:r>
              <a:rPr lang="fi-FI" noProof="0" dirty="0"/>
              <a:t>Level 6</a:t>
            </a:r>
          </a:p>
          <a:p>
            <a:pPr lvl="6"/>
            <a:r>
              <a:rPr lang="fi-FI" noProof="0" dirty="0"/>
              <a:t>Level 7</a:t>
            </a:r>
          </a:p>
          <a:p>
            <a:pPr lvl="7"/>
            <a:r>
              <a:rPr lang="fi-FI" noProof="0" dirty="0"/>
              <a:t>Level 8</a:t>
            </a:r>
          </a:p>
          <a:p>
            <a:pPr lvl="8"/>
            <a:r>
              <a:rPr lang="fi-FI" noProof="0" dirty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fi-FI" smtClean="0"/>
              <a:t>6.4.2023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FCCFE-889F-4525-B43F-166C7E08A4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29C13711-4859-4C23-93DA-C4C81192416F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t="63" r="13375" b="7998"/>
          <a:stretch/>
        </p:blipFill>
        <p:spPr>
          <a:xfrm>
            <a:off x="4422711" y="16308"/>
            <a:ext cx="8042987" cy="6882247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80F2DE-7BE3-459E-9A25-EA76F64E78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CF1A35E-3825-4ECD-9507-46224A9FB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Hailuoto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E07D6DC-8348-4274-8BB5-2DE46D0A8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5558468"/>
            <a:ext cx="10485800" cy="828000"/>
          </a:xfrm>
        </p:spPr>
        <p:txBody>
          <a:bodyPr/>
          <a:lstStyle/>
          <a:p>
            <a:pPr>
              <a:buNone/>
            </a:pPr>
            <a:r>
              <a:rPr lang="fi-FI" dirty="0"/>
              <a:t>Tilaisuus maanomistajille 5.4.2023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B8454B-B4F4-4403-9DB4-217B724789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sz="3200" b="1" dirty="0">
                <a:solidFill>
                  <a:schemeClr val="tx1"/>
                </a:solidFill>
              </a:rPr>
              <a:t>Kirkonkylän </a:t>
            </a:r>
          </a:p>
          <a:p>
            <a:r>
              <a:rPr lang="fi-FI" sz="3200" b="1" dirty="0">
                <a:solidFill>
                  <a:schemeClr val="tx1"/>
                </a:solidFill>
              </a:rPr>
              <a:t>asemakaava, </a:t>
            </a:r>
          </a:p>
          <a:p>
            <a:r>
              <a:rPr lang="fi-FI" sz="3200" b="1" dirty="0">
                <a:solidFill>
                  <a:schemeClr val="tx1"/>
                </a:solidFill>
              </a:rPr>
              <a:t>muutos ja </a:t>
            </a:r>
          </a:p>
          <a:p>
            <a:r>
              <a:rPr lang="fi-FI" sz="3200" b="1" dirty="0">
                <a:solidFill>
                  <a:schemeClr val="tx1"/>
                </a:solidFill>
              </a:rPr>
              <a:t>laajennus </a:t>
            </a:r>
          </a:p>
        </p:txBody>
      </p:sp>
    </p:spTree>
    <p:extLst>
      <p:ext uri="{BB962C8B-B14F-4D97-AF65-F5344CB8AC3E}">
        <p14:creationId xmlns:p14="http://schemas.microsoft.com/office/powerpoint/2010/main" val="23681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00" y="647179"/>
            <a:ext cx="10483200" cy="936000"/>
          </a:xfrm>
        </p:spPr>
        <p:txBody>
          <a:bodyPr/>
          <a:lstStyle/>
          <a:p>
            <a:r>
              <a:rPr lang="fi-FI" b="1" dirty="0"/>
              <a:t>MAANKÄYTTÖSOPIMUKSET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757165" y="1392417"/>
            <a:ext cx="1143483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fi-FI" b="1" dirty="0">
              <a:solidFill>
                <a:srgbClr val="0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MAAOMISTAJALLE AIHEUTUVIIN KUSTANNUKSIIN VAIKUTTAA: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NYKYISEN ASUINKERROSNELIÖMETRIN </a:t>
            </a:r>
            <a:r>
              <a:rPr lang="fi-FI" b="1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KESKIHINTA</a:t>
            </a:r>
            <a:r>
              <a:rPr lang="fi-FI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HAILUODOSSA.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ASEMAKAAVAMUUTOKSEN VAIKUTUS RAKENNUSOIKEUTEEN JA RAKENNUSPAIKAN ARVOON. 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TONTILLA OLEVA PUUSTO, SEN METSÄTALOUDELLINEN ODOTUSARVO.</a:t>
            </a:r>
          </a:p>
          <a:p>
            <a:pPr lvl="3">
              <a:lnSpc>
                <a:spcPct val="150000"/>
              </a:lnSpc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MAANOMISTAJA VOI HOITAA MAANKÄYTTÖSOPIMUKSESTA AIHEUTUVAN KORVAUKSEN 	</a:t>
            </a:r>
          </a:p>
          <a:p>
            <a:pPr marL="3086100" lvl="6" indent="-342900">
              <a:buFont typeface="Wingdings" panose="05000000000000000000" pitchFamily="2" charset="2"/>
              <a:buChar char="v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RAHALLA TAI MAALLA TAI MOLEMMILLA.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1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5C690E-08F6-4BD6-9687-9B71498D7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4591877" y="39795"/>
            <a:ext cx="7802219" cy="6818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NYT LAADITTAVA </a:t>
            </a:r>
            <a:br>
              <a:rPr lang="fi-FI" b="1" dirty="0"/>
            </a:br>
            <a:r>
              <a:rPr lang="fi-FI" b="1" dirty="0"/>
              <a:t>ASEMAKAAVA </a:t>
            </a:r>
            <a:br>
              <a:rPr lang="fi-FI" b="1" dirty="0"/>
            </a:br>
            <a:r>
              <a:rPr lang="fi-FI" b="1" dirty="0"/>
              <a:t>/ periaatteet </a:t>
            </a:r>
            <a:br>
              <a:rPr lang="fi-FI" b="1" dirty="0"/>
            </a:br>
            <a:br>
              <a:rPr lang="fi-FI" b="1" dirty="0"/>
            </a:br>
            <a:endParaRPr lang="fi-FI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360000" y="2490463"/>
            <a:ext cx="423187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Loma-asunnot merkitään laadittavassa kaavassa pysyvän asumisen alueina. </a:t>
            </a:r>
          </a:p>
          <a:p>
            <a:pPr>
              <a:buNone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					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B68C1-89F0-F141-D1EF-1E50A527E071}"/>
              </a:ext>
            </a:extLst>
          </p:cNvPr>
          <p:cNvSpPr txBox="1"/>
          <p:nvPr/>
        </p:nvSpPr>
        <p:spPr>
          <a:xfrm>
            <a:off x="7179778" y="6365221"/>
            <a:ext cx="3143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Rakennuskanta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798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5C690E-08F6-4BD6-9687-9B71498D7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r="3399" b="11704"/>
          <a:stretch/>
        </p:blipFill>
        <p:spPr>
          <a:xfrm>
            <a:off x="476667" y="2585446"/>
            <a:ext cx="5493391" cy="4238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NYT LAADITTAVA </a:t>
            </a:r>
            <a:br>
              <a:rPr lang="fi-FI" b="1" dirty="0"/>
            </a:br>
            <a:r>
              <a:rPr lang="fi-FI" b="1" dirty="0"/>
              <a:t>ASEMAKAAVA / periaatteet </a:t>
            </a:r>
            <a:br>
              <a:rPr lang="fi-FI" b="1" dirty="0"/>
            </a:br>
            <a:br>
              <a:rPr lang="fi-FI" b="1" dirty="0"/>
            </a:br>
            <a:endParaRPr lang="fi-FI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360000" y="2490463"/>
            <a:ext cx="42318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					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B68C1-89F0-F141-D1EF-1E50A527E071}"/>
              </a:ext>
            </a:extLst>
          </p:cNvPr>
          <p:cNvSpPr txBox="1"/>
          <p:nvPr/>
        </p:nvSpPr>
        <p:spPr>
          <a:xfrm>
            <a:off x="278236" y="1670175"/>
            <a:ext cx="594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Rakennuspaikkoja keskeiselle alueelle olemassa olevan teknisen verkoston piiriin.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A84E0-A637-55D7-B9DE-A522166BC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7385" r="5425" b="23384"/>
          <a:stretch/>
        </p:blipFill>
        <p:spPr>
          <a:xfrm>
            <a:off x="6221944" y="136603"/>
            <a:ext cx="5845126" cy="67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58" y="420813"/>
            <a:ext cx="10483200" cy="936000"/>
          </a:xfrm>
        </p:spPr>
        <p:txBody>
          <a:bodyPr/>
          <a:lstStyle/>
          <a:p>
            <a:r>
              <a:rPr lang="fi-FI" b="1" dirty="0"/>
              <a:t>NYT LAADITTAVA ASEMAKAAVA </a:t>
            </a:r>
            <a:br>
              <a:rPr lang="fi-FI" b="1" dirty="0"/>
            </a:br>
            <a:r>
              <a:rPr lang="fi-FI" b="1" dirty="0"/>
              <a:t> / Selvitykset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509981" y="1420429"/>
            <a:ext cx="116820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VANHAT RAKENNUKSET: </a:t>
            </a: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Alueella on arviolta 7 vanhaa rakennusta /pihapiiriä, jotka valokuvataan.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Museon kanssa määritellään, ovatko ne kulttuurihistoriallisesti arvokkaita, ja sitä kautta asemakaavassa suojeltavia. </a:t>
            </a: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LUONTOSELVITYKSET:</a:t>
            </a: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b="1" dirty="0" err="1">
                <a:ea typeface="Verdana" panose="020B0604030504040204" pitchFamily="34" charset="0"/>
                <a:cs typeface="Times New Roman" panose="02020603050405020304" pitchFamily="18" charset="0"/>
              </a:rPr>
              <a:t>Vilkinojan</a:t>
            </a: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 ympäristö on luo-kohde</a:t>
            </a:r>
          </a:p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 (kasvillisuus, luontotyypit ja linnusto)</a:t>
            </a: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Viinikantien varren peltoalue: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Linnustoarvot selvitetään vielä maastossa. </a:t>
            </a: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		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1287F-0221-49AA-AEF8-3C68FAD85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71" y="2995093"/>
            <a:ext cx="5204790" cy="36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435EA-8010-4F16-9C9E-CC2BFBBB05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8171BB4-CF6D-4BE8-B39C-BF2878AB50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7817"/>
          <a:stretch/>
        </p:blipFill>
        <p:spPr>
          <a:xfrm>
            <a:off x="0" y="-1"/>
            <a:ext cx="121932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19ADCF-F874-4498-BDB1-E0CD089BA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711" y="341970"/>
            <a:ext cx="8509963" cy="4289665"/>
          </a:xfrm>
        </p:spPr>
        <p:txBody>
          <a:bodyPr/>
          <a:lstStyle/>
          <a:p>
            <a:r>
              <a:rPr lang="fi-FI" b="1" dirty="0"/>
              <a:t>KIITOS!                     </a:t>
            </a:r>
            <a:br>
              <a:rPr lang="fi-FI" b="1" dirty="0"/>
            </a:br>
            <a:br>
              <a:rPr lang="fi-FI" b="1" dirty="0"/>
            </a:br>
            <a:r>
              <a:rPr lang="fi-FI" b="1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D02C3-B02C-344F-2D45-B2606208D0F8}"/>
              </a:ext>
            </a:extLst>
          </p:cNvPr>
          <p:cNvSpPr txBox="1"/>
          <p:nvPr/>
        </p:nvSpPr>
        <p:spPr>
          <a:xfrm>
            <a:off x="7773228" y="5222084"/>
            <a:ext cx="6167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000" b="1" dirty="0">
                <a:solidFill>
                  <a:srgbClr val="33B1F3"/>
                </a:solidFill>
              </a:rPr>
              <a:t>Kysymyksiä? </a:t>
            </a:r>
            <a:endParaRPr lang="fi-FI" sz="4000" dirty="0">
              <a:solidFill>
                <a:srgbClr val="33B1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8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8DF880-B784-48F0-C0C2-0A9E71862973}"/>
              </a:ext>
            </a:extLst>
          </p:cNvPr>
          <p:cNvSpPr/>
          <p:nvPr/>
        </p:nvSpPr>
        <p:spPr>
          <a:xfrm>
            <a:off x="3061251" y="2643808"/>
            <a:ext cx="9014791" cy="4056267"/>
          </a:xfrm>
          <a:prstGeom prst="roundRect">
            <a:avLst/>
          </a:prstGeom>
          <a:solidFill>
            <a:srgbClr val="CCE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dirty="0" err="1"/>
          </a:p>
        </p:txBody>
      </p:sp>
      <p:sp>
        <p:nvSpPr>
          <p:cNvPr id="17" name="Pyöristetty suorakulmio 11">
            <a:extLst>
              <a:ext uri="{FF2B5EF4-FFF2-40B4-BE49-F238E27FC236}">
                <a16:creationId xmlns:a16="http://schemas.microsoft.com/office/drawing/2014/main" id="{C06C294F-79BA-4305-B169-C08AA1C8D64C}"/>
              </a:ext>
            </a:extLst>
          </p:cNvPr>
          <p:cNvSpPr/>
          <p:nvPr/>
        </p:nvSpPr>
        <p:spPr>
          <a:xfrm>
            <a:off x="3061252" y="157924"/>
            <a:ext cx="9014791" cy="240886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8824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D8C9F-A2F4-4906-AB35-7FDA1C1A44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803DB-DB9A-4EFD-99CD-22418FB2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11" y="438482"/>
            <a:ext cx="2785222" cy="938213"/>
          </a:xfrm>
        </p:spPr>
        <p:txBody>
          <a:bodyPr/>
          <a:lstStyle/>
          <a:p>
            <a:r>
              <a:rPr lang="fi-FI" b="1" dirty="0"/>
              <a:t>KAAVA-</a:t>
            </a:r>
            <a:br>
              <a:rPr lang="fi-FI" b="1" dirty="0"/>
            </a:br>
            <a:r>
              <a:rPr lang="fi-FI" b="1" dirty="0"/>
              <a:t>PROSESSIN </a:t>
            </a:r>
            <a:br>
              <a:rPr lang="fi-FI" b="1" dirty="0"/>
            </a:br>
            <a:r>
              <a:rPr lang="fi-FI" b="1" dirty="0"/>
              <a:t>VAIHEET </a:t>
            </a: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r>
              <a:rPr lang="fi-FI" b="1" dirty="0"/>
              <a:t>alustava aikataulu </a:t>
            </a:r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endParaRPr lang="fi-FI" sz="20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B7B7E8-2DF0-4BF7-B739-4D89650F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421" y="438482"/>
            <a:ext cx="8011490" cy="4296001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KAAVOITUSPÄÄTÖS  	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KH 16.8.2022  § 181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OAS NÄHTÄVILLE JA VIREILLETULOPÄÄTÖS 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KH 	31.1.2023 § 16,  kuulutus 6.2.2023</a:t>
            </a:r>
          </a:p>
          <a:p>
            <a:pPr marL="0" indent="0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VIRANOMAISNEUVOTTELU 8.2.2023</a:t>
            </a:r>
          </a:p>
          <a:p>
            <a:pPr marL="0" indent="0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TILAISUUS MAANOMISTAJILLE 5.4.2023   </a:t>
            </a:r>
          </a:p>
          <a:p>
            <a:pPr marL="0" indent="0">
              <a:buNone/>
            </a:pPr>
            <a:endParaRPr lang="fi-FI" sz="18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VALMISTELUVAIHE (kaavaluonnos) 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KH  		x.x.2023 § xx                                     </a:t>
            </a:r>
          </a:p>
          <a:p>
            <a:pPr marL="0" indent="0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NÄHTÄVILLÄ  	</a:t>
            </a:r>
            <a:r>
              <a:rPr lang="fi-FI" sz="1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x.x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– x.x.2023   kesä-syksy? </a:t>
            </a:r>
          </a:p>
          <a:p>
            <a:pPr marL="0" indent="0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YLEISÖTILAISUUS 	x.x.2023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KAAVAEHDOTUS NÄHTÄVILLE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KH		x.x.2023</a:t>
            </a:r>
          </a:p>
          <a:p>
            <a:pPr marL="0" indent="0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NÄHTÄVILLÄ 	x.x.-x.x.2023  / loppuvuosi 2023 ???</a:t>
            </a:r>
          </a:p>
          <a:p>
            <a:pPr marL="0" indent="0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YLEISÖTILAISUUS 	x.x.202x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KAAVAN HYVÄKSYMINEN 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KH   		kesäkuu 2024   ???</a:t>
            </a:r>
          </a:p>
          <a:p>
            <a:pPr marL="0" indent="0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KV		kesäkuu 2024   ???</a:t>
            </a:r>
          </a:p>
          <a:p>
            <a:pPr marL="0" indent="0">
              <a:buNone/>
            </a:pPr>
            <a:endParaRPr lang="fi-FI" sz="1800" dirty="0"/>
          </a:p>
          <a:p>
            <a:pPr marL="342900" indent="-342900">
              <a:buAutoNum type="arabicPeriod"/>
            </a:pPr>
            <a:endParaRPr lang="fi-FI" sz="1800" dirty="0"/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6659558E-CF9B-40A4-B0AB-FA05E3E51F7F}"/>
              </a:ext>
            </a:extLst>
          </p:cNvPr>
          <p:cNvSpPr txBox="1"/>
          <p:nvPr/>
        </p:nvSpPr>
        <p:spPr>
          <a:xfrm>
            <a:off x="5163270" y="2999581"/>
            <a:ext cx="1865460" cy="17176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1200" kern="1200" dirty="0"/>
          </a:p>
        </p:txBody>
      </p:sp>
      <p:sp>
        <p:nvSpPr>
          <p:cNvPr id="15" name="Nuoli oikealle 3">
            <a:extLst>
              <a:ext uri="{FF2B5EF4-FFF2-40B4-BE49-F238E27FC236}">
                <a16:creationId xmlns:a16="http://schemas.microsoft.com/office/drawing/2014/main" id="{14710A84-B58D-47FB-BE30-559A6287F9A6}"/>
              </a:ext>
            </a:extLst>
          </p:cNvPr>
          <p:cNvSpPr/>
          <p:nvPr/>
        </p:nvSpPr>
        <p:spPr>
          <a:xfrm>
            <a:off x="484090" y="1838919"/>
            <a:ext cx="3019708" cy="436242"/>
          </a:xfrm>
          <a:prstGeom prst="rightArrow">
            <a:avLst/>
          </a:prstGeom>
          <a:solidFill>
            <a:srgbClr val="ADD09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Aurinko 2">
            <a:extLst>
              <a:ext uri="{FF2B5EF4-FFF2-40B4-BE49-F238E27FC236}">
                <a16:creationId xmlns:a16="http://schemas.microsoft.com/office/drawing/2014/main" id="{44EB2DD2-3D88-4FBB-BBAD-5BB6162A727D}"/>
              </a:ext>
            </a:extLst>
          </p:cNvPr>
          <p:cNvSpPr/>
          <p:nvPr/>
        </p:nvSpPr>
        <p:spPr>
          <a:xfrm>
            <a:off x="10076352" y="5838358"/>
            <a:ext cx="894795" cy="861718"/>
          </a:xfrm>
          <a:prstGeom prst="sun">
            <a:avLst/>
          </a:prstGeom>
          <a:solidFill>
            <a:srgbClr val="ADD095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3442C-069E-07ED-AF02-FDE9AC56D9EA}"/>
              </a:ext>
            </a:extLst>
          </p:cNvPr>
          <p:cNvSpPr txBox="1"/>
          <p:nvPr/>
        </p:nvSpPr>
        <p:spPr>
          <a:xfrm>
            <a:off x="7719581" y="1920453"/>
            <a:ext cx="4230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TOIVEENA YHTEINEN LINJA ALUEEN KEHITTÄMISEKSI !  </a:t>
            </a:r>
            <a:endParaRPr lang="fi-FI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ACBEE3-61A3-49BF-7782-CF0E61353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" t="13815" r="-434" b="5056"/>
          <a:stretch/>
        </p:blipFill>
        <p:spPr>
          <a:xfrm>
            <a:off x="0" y="1"/>
            <a:ext cx="122008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20" y="704896"/>
            <a:ext cx="10483200" cy="936000"/>
          </a:xfrm>
        </p:spPr>
        <p:txBody>
          <a:bodyPr/>
          <a:lstStyle/>
          <a:p>
            <a:r>
              <a:rPr lang="fi-FI" b="1" dirty="0"/>
              <a:t>NYT LAADITTAVAN KAAVAN TAVOITE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22745-8382-C580-99B9-AA73D33B6214}"/>
              </a:ext>
            </a:extLst>
          </p:cNvPr>
          <p:cNvSpPr txBox="1"/>
          <p:nvPr/>
        </p:nvSpPr>
        <p:spPr>
          <a:xfrm>
            <a:off x="617644" y="1362531"/>
            <a:ext cx="100768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HAILUOTOON TARVITAAN LISÄÄ ASUKKAITA JA RAKENNUSPAIKKOJA.</a:t>
            </a: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KIINTEÄN YHTEYDEN MYÖTÄ VÄESTÖNKASVULLE ON POTENTIAALIA.</a:t>
            </a: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TARVITAAN YHTEISTYÖTÄ YKSITYISTEN MAAOMISTAJIEN KANSSA, JOTTA LAADITTAVASTA ASEMAKAAVASTA SAADAAN JÄRKEVÄ KOKONAISUUS!</a:t>
            </a:r>
          </a:p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	   </a:t>
            </a:r>
            <a:endParaRPr lang="fi-FI" b="1" dirty="0">
              <a:solidFill>
                <a:srgbClr val="C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5B4064-B9C3-3D29-F81C-344D8C34523E}"/>
              </a:ext>
            </a:extLst>
          </p:cNvPr>
          <p:cNvCxnSpPr>
            <a:cxnSpLocks/>
          </p:cNvCxnSpPr>
          <p:nvPr/>
        </p:nvCxnSpPr>
        <p:spPr>
          <a:xfrm>
            <a:off x="6096000" y="2763078"/>
            <a:ext cx="1775791" cy="114300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Up 15">
            <a:extLst>
              <a:ext uri="{FF2B5EF4-FFF2-40B4-BE49-F238E27FC236}">
                <a16:creationId xmlns:a16="http://schemas.microsoft.com/office/drawing/2014/main" id="{AB48C4C2-04F0-C3B4-9960-9ACDBB2F3E9E}"/>
              </a:ext>
            </a:extLst>
          </p:cNvPr>
          <p:cNvSpPr/>
          <p:nvPr/>
        </p:nvSpPr>
        <p:spPr>
          <a:xfrm>
            <a:off x="1988819" y="3230705"/>
            <a:ext cx="255224" cy="283753"/>
          </a:xfrm>
          <a:prstGeom prst="upArrow">
            <a:avLst/>
          </a:prstGeom>
          <a:ln w="266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dirty="0" err="1"/>
          </a:p>
        </p:txBody>
      </p:sp>
    </p:spTree>
    <p:extLst>
      <p:ext uri="{BB962C8B-B14F-4D97-AF65-F5344CB8AC3E}">
        <p14:creationId xmlns:p14="http://schemas.microsoft.com/office/powerpoint/2010/main" val="167618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KAAVA-ALUEEN RAJAUS JA  KAAVATILANNE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9B735-EB80-417A-843D-9F985A7FC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12036"/>
          <a:stretch/>
        </p:blipFill>
        <p:spPr>
          <a:xfrm>
            <a:off x="251926" y="1233532"/>
            <a:ext cx="5983029" cy="5147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22745-8382-C580-99B9-AA73D33B6214}"/>
              </a:ext>
            </a:extLst>
          </p:cNvPr>
          <p:cNvSpPr txBox="1"/>
          <p:nvPr/>
        </p:nvSpPr>
        <p:spPr>
          <a:xfrm>
            <a:off x="6302829" y="1436623"/>
            <a:ext cx="57310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STRATEGINEN YLEISKAAVA: </a:t>
            </a:r>
          </a:p>
          <a:p>
            <a:pPr>
              <a:buNone/>
            </a:pPr>
            <a:endParaRPr lang="fi-FI" sz="18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	   Asuntoalue. </a:t>
            </a: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800" b="1" dirty="0">
                <a:ea typeface="Verdana" panose="020B0604030504040204" pitchFamily="34" charset="0"/>
                <a:cs typeface="Times New Roman" panose="02020603050405020304" pitchFamily="18" charset="0"/>
              </a:rPr>
              <a:t>Sisältää rakentamisalueiden ohella myös mm. tiealueita ja viheralueita.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8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Alueen täydennysrakentaminen tulee tehdä yksityiskohtaisemman kaavan mukaan. </a:t>
            </a:r>
            <a:r>
              <a:rPr lang="fi-FI" sz="1800" b="1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8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rgbClr val="C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SRATEGINEN YLEISKAAVA EI MÄÄRITÄ   RAKENNUSOIKEUTTA EIKÄ RAKENNUSPAIKKOJA!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66CAA-8D5F-D8AE-B7A7-15C89A18A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29" y="2298720"/>
            <a:ext cx="10858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0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KAAVA-ALUEEN RAJAUS JA  KAAVATILANNE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5586056" y="1233533"/>
            <a:ext cx="6605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PELTOKUUSIKON OSAYLEISKAAVA: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					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Asuinpientalojen alue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Uusi / muuttuva asuinpientalojen alue.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Molemmilla alueilla ”alueen rakentaminen ratkaistaan yksityiskohtaisemman kaavoituksen kautta”.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rgbClr val="C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PELTOKUUSIKON OSAYLEIKSKAAVA EI MÄÄRITÄ   RAKENNUSOIKEUTTA EIKÄ RAKENNUSPAIKKOJA!  </a:t>
            </a: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92217-5F35-48E3-B84B-01DF285D5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0" b="1"/>
          <a:stretch/>
        </p:blipFill>
        <p:spPr>
          <a:xfrm>
            <a:off x="547739" y="1233533"/>
            <a:ext cx="4850578" cy="4812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E0881-9AF2-6129-43AF-9077375B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317" y="1759213"/>
            <a:ext cx="1147981" cy="11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7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23" y="445476"/>
            <a:ext cx="10483200" cy="936000"/>
          </a:xfrm>
        </p:spPr>
        <p:txBody>
          <a:bodyPr/>
          <a:lstStyle/>
          <a:p>
            <a:r>
              <a:rPr lang="fi-FI" b="1" dirty="0"/>
              <a:t>KAAVA-ALUEEN </a:t>
            </a:r>
            <a:br>
              <a:rPr lang="fi-FI" b="1" dirty="0"/>
            </a:br>
            <a:r>
              <a:rPr lang="fi-FI" b="1" dirty="0"/>
              <a:t>RAJAUS JA  </a:t>
            </a:r>
            <a:br>
              <a:rPr lang="fi-FI" b="1" dirty="0"/>
            </a:br>
            <a:r>
              <a:rPr lang="fi-FI" b="1" dirty="0"/>
              <a:t>KAAVATILANNE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359999" y="1897402"/>
            <a:ext cx="517673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VUODEN 1999 RAKENNUSKAAVA</a:t>
            </a:r>
          </a:p>
          <a:p>
            <a:pPr>
              <a:buNone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VOIMASSA VÄRITETYILLÄ ALUEILLA. </a:t>
            </a:r>
          </a:p>
          <a:p>
            <a:endParaRPr lang="fi-FI" b="1" dirty="0">
              <a:solidFill>
                <a:srgbClr val="0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VUODEN 1999 RAKENNUSKAAVA KORVAUTUU NYT LAADITTAVALLA </a:t>
            </a:r>
          </a:p>
          <a:p>
            <a:r>
              <a:rPr lang="fi-FI" b="1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ASEMAKAAVALLA JA ASEMAKAAVAN </a:t>
            </a:r>
          </a:p>
          <a:p>
            <a:r>
              <a:rPr lang="fi-FI" b="1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LAAJENNUKSELLA.</a:t>
            </a:r>
          </a:p>
          <a:p>
            <a:endParaRPr lang="fi-FI" sz="1600" b="1" dirty="0">
              <a:solidFill>
                <a:srgbClr val="C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sz="1600" b="1" dirty="0">
              <a:solidFill>
                <a:srgbClr val="C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i-FI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HUOM! MRL 50 §:  </a:t>
            </a:r>
          </a:p>
          <a:p>
            <a:r>
              <a:rPr lang="fi-FI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ASEMAKAAVA ON LAADITTAVA JA PIDETTÄVÄ AJAN TASALLA SITÄ MUKAA </a:t>
            </a:r>
            <a:r>
              <a:rPr lang="fi-FI" sz="1600" b="1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KUIN KUNNAN </a:t>
            </a:r>
            <a:r>
              <a:rPr lang="fi-FI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KEHITYS </a:t>
            </a:r>
            <a:r>
              <a:rPr lang="fi-FI" sz="1600" b="1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SITÄ </a:t>
            </a:r>
          </a:p>
          <a:p>
            <a:r>
              <a:rPr lang="fi-FI" sz="1600" b="1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EDELLYTTÄÄ</a:t>
            </a:r>
            <a:r>
              <a:rPr lang="fi-FI" sz="16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					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E4802-17B6-44F3-8946-9E81B0F7B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t="3647" r="9926" b="3971"/>
          <a:stretch/>
        </p:blipFill>
        <p:spPr bwMode="auto">
          <a:xfrm>
            <a:off x="5293453" y="54259"/>
            <a:ext cx="7040912" cy="6749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94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5C690E-08F6-4BD6-9687-9B71498D7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23239" r="1460" b="20392"/>
          <a:stretch/>
        </p:blipFill>
        <p:spPr>
          <a:xfrm>
            <a:off x="4591877" y="39795"/>
            <a:ext cx="7802219" cy="6818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NYT LAADITTAVA </a:t>
            </a:r>
            <a:br>
              <a:rPr lang="fi-FI" b="1" dirty="0"/>
            </a:br>
            <a:r>
              <a:rPr lang="fi-FI" b="1" dirty="0"/>
              <a:t>ASEMAKAAVA </a:t>
            </a:r>
            <a:br>
              <a:rPr lang="fi-FI" b="1" dirty="0"/>
            </a:br>
            <a:r>
              <a:rPr lang="fi-FI" b="1" dirty="0"/>
              <a:t>/ periaatteet </a:t>
            </a:r>
            <a:br>
              <a:rPr lang="fi-FI" b="1" dirty="0"/>
            </a:br>
            <a:br>
              <a:rPr lang="fi-FI" b="1" dirty="0"/>
            </a:br>
            <a:endParaRPr lang="fi-FI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360000" y="2490463"/>
            <a:ext cx="423187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Uudet rakennuspaikat esisijaisesti kunnan maille.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Selvitetään myös yksityisten maiden kaavoittamista yhteistyössä kunnan kanssa.</a:t>
            </a:r>
          </a:p>
          <a:p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Kyselykirje 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Maankäyttösopimukset </a:t>
            </a: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Maanomistajien tasapuolinen kohtelu ! </a:t>
            </a: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						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B68C1-89F0-F141-D1EF-1E50A527E071}"/>
              </a:ext>
            </a:extLst>
          </p:cNvPr>
          <p:cNvSpPr txBox="1"/>
          <p:nvPr/>
        </p:nvSpPr>
        <p:spPr>
          <a:xfrm>
            <a:off x="9250846" y="6375160"/>
            <a:ext cx="3143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Kunnan maanomistus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04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35" y="655200"/>
            <a:ext cx="10483200" cy="936000"/>
          </a:xfrm>
        </p:spPr>
        <p:txBody>
          <a:bodyPr/>
          <a:lstStyle/>
          <a:p>
            <a:r>
              <a:rPr lang="fi-FI" b="1" dirty="0"/>
              <a:t>NYT LAADITTAVA ASEMAKAAVA MÄÄRITTÄÄ mm.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872122" y="1392417"/>
            <a:ext cx="11319878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RAKENNUSOIKEUDET JA RAKENNUSPAIKAT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TIET </a:t>
            </a:r>
            <a:r>
              <a:rPr lang="fi-FI" sz="1800" b="1" dirty="0">
                <a:ea typeface="Verdana" panose="020B0604030504040204" pitchFamily="34" charset="0"/>
                <a:cs typeface="Times New Roman" panose="02020603050405020304" pitchFamily="18" charset="0"/>
              </a:rPr>
              <a:t>(katualueen laajuus), MUUT KULKUYHTEYDET  JA </a:t>
            </a: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VIHERALUEET  jne. </a:t>
            </a:r>
          </a:p>
          <a:p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TAVOITTEENA JÄRKEVÄ KOKONAISUUS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Kaava-alueen lopullinen laajuus riippuu pitkälti maanomistajista.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Toivotaan yhteistyötä, jotta kaavasta saadaan  järkevä ja yhtenäinen kokonaisuus.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Järkevän kokonaisuuden aikaansaamiseksi voidaan kaavoittaa myös nykyisen käyttötarkoituksen mukaiseksi, jos ei ole tarvetta maankäyttömuutoksille.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18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HUOM!  MRL 58 §: </a:t>
            </a:r>
          </a:p>
          <a:p>
            <a:pPr>
              <a:buNone/>
            </a:pPr>
            <a:r>
              <a:rPr lang="fi-FI" sz="18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RAKENNUSTA EI SAA RAKENTAA VASTOIN ASEMAKAAVAA !  </a:t>
            </a:r>
          </a:p>
          <a:p>
            <a:pPr>
              <a:buNone/>
            </a:pPr>
            <a:endParaRPr lang="fi-FI" sz="1800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18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Eli asemakaavan alueella voidaan rakentaa vain tonteille, jotka on osoitettu rakentamiseen</a:t>
            </a:r>
            <a:r>
              <a:rPr lang="fi-FI" sz="1800" b="1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5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9FCF-1B78-4537-ADCB-5BBE03E1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00" y="647179"/>
            <a:ext cx="10483200" cy="936000"/>
          </a:xfrm>
        </p:spPr>
        <p:txBody>
          <a:bodyPr/>
          <a:lstStyle/>
          <a:p>
            <a:r>
              <a:rPr lang="fi-FI" b="1" dirty="0"/>
              <a:t>MAANKÄYTTÖSOPIMUKSET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ABB1E-AD02-4BF8-87AD-A94B85F3EB3E}"/>
              </a:ext>
            </a:extLst>
          </p:cNvPr>
          <p:cNvSpPr/>
          <p:nvPr/>
        </p:nvSpPr>
        <p:spPr>
          <a:xfrm>
            <a:off x="757165" y="1392417"/>
            <a:ext cx="11434835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KUNNALLE AIHEUTUU KULUJA ASEMAKAAVOITUKSESTA JA INFRAN RAKENTAMISESTA.</a:t>
            </a:r>
          </a:p>
          <a:p>
            <a:pPr>
              <a:lnSpc>
                <a:spcPct val="150000"/>
              </a:lnSpc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MAANKÄYTTÖSOPIMUKSET!  PERIAATE, ETTÄ SEKÄ KUNTA ETTÄ 		  MAANOMISTAJA HYÖTYY.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SOPIMUKSET TEHDÄÄN VIIMEISTÄÄN ENNEN ASEMAKAAVAN HYVÄKSYMISTÄ.</a:t>
            </a:r>
          </a:p>
          <a:p>
            <a:pPr lvl="1">
              <a:lnSpc>
                <a:spcPct val="150000"/>
              </a:lnSpc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b="1" dirty="0">
                <a:ea typeface="Verdana" panose="020B0604030504040204" pitchFamily="34" charset="0"/>
                <a:cs typeface="Times New Roman" panose="02020603050405020304" pitchFamily="18" charset="0"/>
              </a:rPr>
              <a:t>MAANOMISTAJALTA VOIDAAN PERIÄ </a:t>
            </a:r>
            <a:r>
              <a:rPr lang="fi-FI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KUNNAN HARKINNAN MUKAAN 40-60 % </a:t>
            </a:r>
            <a:r>
              <a:rPr lang="fi-FI" b="1" dirty="0">
                <a:solidFill>
                  <a:srgbClr val="00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ARVONNOUSUSTA (MRL 91 § a). </a:t>
            </a:r>
          </a:p>
          <a:p>
            <a:pPr lvl="2">
              <a:lnSpc>
                <a:spcPct val="150000"/>
              </a:lnSpc>
            </a:pPr>
            <a:r>
              <a:rPr lang="fi-FI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	Verohallinto: </a:t>
            </a:r>
            <a:r>
              <a:rPr lang="fi-FI" b="1" dirty="0">
                <a:solidFill>
                  <a:schemeClr val="accent3">
                    <a:lumMod val="50000"/>
                  </a:schemeClr>
                </a:solidFill>
              </a:rPr>
              <a:t>Tavanomainen maankäyttösopimuksissa noudatettu 	korvaustaso vaihtelee tapauskohtaisesti ja on kunnan harkinnan 	mukaan yleensä 40-60 % arvonnousun määrästä.</a:t>
            </a:r>
            <a:endParaRPr lang="fi-FI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fi-FI" b="1" dirty="0">
              <a:solidFill>
                <a:srgbClr val="0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50000"/>
              </a:lnSpc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i-FI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fi-FI" sz="1600" b="1" dirty="0"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fi-FI" sz="1600" b="1" dirty="0">
                <a:solidFill>
                  <a:srgbClr val="FF0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i-FI" sz="16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54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joko\AppData\Local\Templafy\AddIns\PowerPointVsto\cc4cdbbc-af4f-44c4-a6d3-62b132935627.jpeg"/>
</p:tagLst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lank.potx" id="{900E3F7D-0F42-4127-A563-AB863FCD720C}" vid="{53CCD02C-91E1-4BFC-A1BE-18ED3743116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3173</TotalTime>
  <Words>677</Words>
  <Application>Microsoft Office PowerPoint</Application>
  <PresentationFormat>Laajakuva</PresentationFormat>
  <Paragraphs>179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Blank</vt:lpstr>
      <vt:lpstr>Hailuoto </vt:lpstr>
      <vt:lpstr>KAAVA- PROSESSIN  VAIHEET      alustava aikataulu    </vt:lpstr>
      <vt:lpstr>NYT LAADITTAVAN KAAVAN TAVOITE</vt:lpstr>
      <vt:lpstr>KAAVA-ALUEEN RAJAUS JA  KAAVATILANNE</vt:lpstr>
      <vt:lpstr>KAAVA-ALUEEN RAJAUS JA  KAAVATILANNE</vt:lpstr>
      <vt:lpstr>KAAVA-ALUEEN  RAJAUS JA   KAAVATILANNE</vt:lpstr>
      <vt:lpstr>NYT LAADITTAVA  ASEMAKAAVA  / periaatteet   </vt:lpstr>
      <vt:lpstr>NYT LAADITTAVA ASEMAKAAVA MÄÄRITTÄÄ mm. </vt:lpstr>
      <vt:lpstr>MAANKÄYTTÖSOPIMUKSET</vt:lpstr>
      <vt:lpstr>MAANKÄYTTÖSOPIMUKSET</vt:lpstr>
      <vt:lpstr>NYT LAADITTAVA  ASEMAKAAVA  / periaatteet   </vt:lpstr>
      <vt:lpstr>NYT LAADITTAVA  ASEMAKAAVA / periaatteet   </vt:lpstr>
      <vt:lpstr>NYT LAADITTAVA ASEMAKAAVA   / Selvitykset </vt:lpstr>
      <vt:lpstr>KIITOS!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Infinergies Finland Oy</dc:title>
  <dc:creator>Johanna Korkiakoski</dc:creator>
  <cp:lastModifiedBy>Tanja Pirttikoski</cp:lastModifiedBy>
  <cp:revision>190</cp:revision>
  <dcterms:created xsi:type="dcterms:W3CDTF">2022-02-01T11:23:52Z</dcterms:created>
  <dcterms:modified xsi:type="dcterms:W3CDTF">2023-04-06T05:28:08Z</dcterms:modified>
</cp:coreProperties>
</file>