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82" r:id="rId2"/>
    <p:sldId id="359" r:id="rId3"/>
    <p:sldId id="365" r:id="rId4"/>
    <p:sldId id="366" r:id="rId5"/>
    <p:sldId id="367" r:id="rId6"/>
    <p:sldId id="368" r:id="rId7"/>
    <p:sldId id="369" r:id="rId8"/>
    <p:sldId id="260" r:id="rId9"/>
  </p:sldIdLst>
  <p:sldSz cx="9144000" cy="6858000" type="screen4x3"/>
  <p:notesSz cx="6797675" cy="9928225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i Kauppila" initials="SK" lastIdx="1" clrIdx="0">
    <p:extLst>
      <p:ext uri="{19B8F6BF-5375-455C-9EA6-DF929625EA0E}">
        <p15:presenceInfo xmlns:p15="http://schemas.microsoft.com/office/powerpoint/2012/main" userId="S::sami.kauppila@hailuoto.fi::337a6a13-6fee-4a81-a2f1-7f8e5aa47b51" providerId="AD"/>
      </p:ext>
    </p:extLst>
  </p:cmAuthor>
  <p:cmAuthor id="2" name="Markku Maikkola" initials="MM" lastIdx="1" clrIdx="1">
    <p:extLst>
      <p:ext uri="{19B8F6BF-5375-455C-9EA6-DF929625EA0E}">
        <p15:presenceInfo xmlns:p15="http://schemas.microsoft.com/office/powerpoint/2012/main" userId="S::markku.maikkola@hailuoto.fi::85bd1fe1-ca46-4f41-a679-7512458bab7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4866"/>
    <a:srgbClr val="939598"/>
    <a:srgbClr val="90A63A"/>
    <a:srgbClr val="1B75BC"/>
    <a:srgbClr val="CEBEB0"/>
    <a:srgbClr val="B881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1460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10920"/>
    </p:cViewPr>
  </p:sorter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4379CE-3A26-4041-883C-BE3D08278D1A}" type="datetimeFigureOut">
              <a:rPr lang="fi-FI" smtClean="0"/>
              <a:t>7.6.2024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5AE971-BFE7-446E-9A44-59F9893C810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220995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C9CA75-CA7D-4A04-B4BF-BEA97F5AA3F7}" type="datetimeFigureOut">
              <a:rPr lang="fi-FI" smtClean="0"/>
              <a:t>7.6.2024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C50D93-0EF9-492F-8DC5-9568CBA6E89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24791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: majak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2411760" y="1700810"/>
            <a:ext cx="5904656" cy="1470025"/>
          </a:xfrm>
        </p:spPr>
        <p:txBody>
          <a:bodyPr>
            <a:normAutofit/>
          </a:bodyPr>
          <a:lstStyle>
            <a:lvl1pPr algn="l">
              <a:defRPr sz="4800" b="1">
                <a:solidFill>
                  <a:srgbClr val="354866"/>
                </a:solidFill>
                <a:latin typeface="Gisha" panose="020B0502040204020203" pitchFamily="34" charset="-79"/>
                <a:cs typeface="Gisha" panose="020B0502040204020203" pitchFamily="34" charset="-79"/>
              </a:defRPr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2411760" y="3393183"/>
            <a:ext cx="6080720" cy="1752600"/>
          </a:xfrm>
        </p:spPr>
        <p:txBody>
          <a:bodyPr/>
          <a:lstStyle>
            <a:lvl1pPr marL="0" indent="0" algn="l">
              <a:buNone/>
              <a:defRPr baseline="0">
                <a:solidFill>
                  <a:srgbClr val="939598"/>
                </a:solidFill>
                <a:latin typeface="Gisha" panose="020B0502040204020203" pitchFamily="34" charset="-79"/>
                <a:cs typeface="Gisha" panose="020B0502040204020203" pitchFamily="34" charset="-79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Etunimi Sukunimi</a:t>
            </a:r>
          </a:p>
        </p:txBody>
      </p:sp>
    </p:spTree>
    <p:extLst>
      <p:ext uri="{BB962C8B-B14F-4D97-AF65-F5344CB8AC3E}">
        <p14:creationId xmlns:p14="http://schemas.microsoft.com/office/powerpoint/2010/main" val="3716818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Sisältödia: harmaa väripal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600203"/>
            <a:ext cx="8229600" cy="413305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56056-D1C3-431A-973D-83CEE3658F41}" type="datetimeFigureOut">
              <a:rPr lang="fi-FI" smtClean="0"/>
              <a:t>7.6.2024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3472FF14-20F0-48A7-A48D-E2907CAB031A}" type="slidenum">
              <a:rPr lang="fi-FI" smtClean="0"/>
              <a:t>‹#›</a:t>
            </a:fld>
            <a:endParaRPr lang="fi-FI"/>
          </a:p>
        </p:txBody>
      </p:sp>
      <p:sp>
        <p:nvSpPr>
          <p:cNvPr id="7" name="Suorakulmio 6"/>
          <p:cNvSpPr/>
          <p:nvPr userDrawn="1"/>
        </p:nvSpPr>
        <p:spPr>
          <a:xfrm>
            <a:off x="0" y="5993597"/>
            <a:ext cx="9144000" cy="891790"/>
          </a:xfrm>
          <a:prstGeom prst="rect">
            <a:avLst/>
          </a:prstGeom>
          <a:solidFill>
            <a:srgbClr val="9395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5" y="5993597"/>
            <a:ext cx="2049451" cy="819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66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Sisältödia: hiekanruskea väripal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600203"/>
            <a:ext cx="8229600" cy="413305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56056-D1C3-431A-973D-83CEE3658F41}" type="datetimeFigureOut">
              <a:rPr lang="fi-FI" smtClean="0"/>
              <a:t>7.6.2024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3472FF14-20F0-48A7-A48D-E2907CAB031A}" type="slidenum">
              <a:rPr lang="fi-FI" smtClean="0"/>
              <a:t>‹#›</a:t>
            </a:fld>
            <a:endParaRPr lang="fi-FI"/>
          </a:p>
        </p:txBody>
      </p:sp>
      <p:sp>
        <p:nvSpPr>
          <p:cNvPr id="7" name="Suorakulmio 6"/>
          <p:cNvSpPr/>
          <p:nvPr userDrawn="1"/>
        </p:nvSpPr>
        <p:spPr>
          <a:xfrm>
            <a:off x="0" y="5993597"/>
            <a:ext cx="9144000" cy="891790"/>
          </a:xfrm>
          <a:prstGeom prst="rect">
            <a:avLst/>
          </a:prstGeom>
          <a:solidFill>
            <a:srgbClr val="CEBE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5" y="5993597"/>
            <a:ext cx="2049451" cy="819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2914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Sisältödia: vaakunansininen väripal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600203"/>
            <a:ext cx="8229600" cy="413305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56056-D1C3-431A-973D-83CEE3658F41}" type="datetimeFigureOut">
              <a:rPr lang="fi-FI" smtClean="0"/>
              <a:t>7.6.2024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3472FF14-20F0-48A7-A48D-E2907CAB031A}" type="slidenum">
              <a:rPr lang="fi-FI" smtClean="0"/>
              <a:t>‹#›</a:t>
            </a:fld>
            <a:endParaRPr lang="fi-FI"/>
          </a:p>
        </p:txBody>
      </p:sp>
      <p:sp>
        <p:nvSpPr>
          <p:cNvPr id="7" name="Suorakulmio 6"/>
          <p:cNvSpPr/>
          <p:nvPr userDrawn="1"/>
        </p:nvSpPr>
        <p:spPr>
          <a:xfrm>
            <a:off x="0" y="5993597"/>
            <a:ext cx="9144000" cy="891790"/>
          </a:xfrm>
          <a:prstGeom prst="rect">
            <a:avLst/>
          </a:prstGeom>
          <a:solidFill>
            <a:srgbClr val="1B75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5" y="5993597"/>
            <a:ext cx="2049451" cy="819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6961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sältödia: pelkkä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27584" y="274639"/>
            <a:ext cx="7859216" cy="1143000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27584" y="1600201"/>
            <a:ext cx="7859216" cy="452596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56056-D1C3-431A-973D-83CEE3658F41}" type="datetimeFigureOut">
              <a:rPr lang="fi-FI" smtClean="0"/>
              <a:t>7.6.2024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706237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Sisältödia: vihreä kuvapal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600203"/>
            <a:ext cx="8229600" cy="413305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56056-D1C3-431A-973D-83CEE3658F41}" type="datetimeFigureOut">
              <a:rPr lang="fi-FI" smtClean="0"/>
              <a:t>7.6.2024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3472FF14-20F0-48A7-A48D-E2907CAB031A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5" y="5993597"/>
            <a:ext cx="2049451" cy="819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6145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Sisältödia: kanerva kuvapal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600203"/>
            <a:ext cx="8229600" cy="413305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56056-D1C3-431A-973D-83CEE3658F41}" type="datetimeFigureOut">
              <a:rPr lang="fi-FI" smtClean="0"/>
              <a:t>7.6.2024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3472FF14-20F0-48A7-A48D-E2907CAB031A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5" y="5993597"/>
            <a:ext cx="2049451" cy="819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564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Sisältödia: hiekka kuvapal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600203"/>
            <a:ext cx="8229600" cy="413305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56056-D1C3-431A-973D-83CEE3658F41}" type="datetimeFigureOut">
              <a:rPr lang="fi-FI" smtClean="0"/>
              <a:t>7.6.2024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3472FF14-20F0-48A7-A48D-E2907CAB031A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5" y="5993597"/>
            <a:ext cx="2049451" cy="819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0537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Väliotsikko majak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2123729" y="4406902"/>
            <a:ext cx="6370984" cy="1362076"/>
          </a:xfrm>
        </p:spPr>
        <p:txBody>
          <a:bodyPr anchor="t">
            <a:normAutofit/>
          </a:bodyPr>
          <a:lstStyle>
            <a:lvl1pPr algn="l">
              <a:defRPr sz="4400" b="1" cap="none"/>
            </a:lvl1pPr>
          </a:lstStyle>
          <a:p>
            <a:r>
              <a:rPr lang="fi-FI" dirty="0"/>
              <a:t>Väliotsikko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 hasCustomPrompt="1"/>
          </p:nvPr>
        </p:nvSpPr>
        <p:spPr>
          <a:xfrm>
            <a:off x="2123729" y="2780928"/>
            <a:ext cx="6370984" cy="1500187"/>
          </a:xfrm>
        </p:spPr>
        <p:txBody>
          <a:bodyPr anchor="b">
            <a:normAutofit/>
          </a:bodyPr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Lisätietoteksti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56056-D1C3-431A-973D-83CEE3658F41}" type="datetimeFigureOut">
              <a:rPr lang="fi-FI" smtClean="0"/>
              <a:t>7.6.2024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3472FF14-20F0-48A7-A48D-E2907CAB031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396052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1_Väliotsikko majak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539552" y="4299172"/>
            <a:ext cx="6370984" cy="1362076"/>
          </a:xfrm>
        </p:spPr>
        <p:txBody>
          <a:bodyPr anchor="t">
            <a:normAutofit/>
          </a:bodyPr>
          <a:lstStyle>
            <a:lvl1pPr algn="l">
              <a:defRPr sz="4400" b="1" cap="none"/>
            </a:lvl1pPr>
          </a:lstStyle>
          <a:p>
            <a:r>
              <a:rPr lang="fi-FI" dirty="0"/>
              <a:t>Väliotsikko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 hasCustomPrompt="1"/>
          </p:nvPr>
        </p:nvSpPr>
        <p:spPr>
          <a:xfrm>
            <a:off x="539552" y="2673198"/>
            <a:ext cx="6370984" cy="1500187"/>
          </a:xfrm>
        </p:spPr>
        <p:txBody>
          <a:bodyPr anchor="b">
            <a:normAutofit/>
          </a:bodyPr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Lisätietoteksti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56056-D1C3-431A-973D-83CEE3658F41}" type="datetimeFigureOut">
              <a:rPr lang="fi-FI" smtClean="0"/>
              <a:t>7.6.2024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3472FF14-20F0-48A7-A48D-E2907CAB031A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116632"/>
            <a:ext cx="2088232" cy="870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6704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sityksen päättämi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2411760" y="1916832"/>
            <a:ext cx="5904656" cy="864093"/>
          </a:xfrm>
        </p:spPr>
        <p:txBody>
          <a:bodyPr>
            <a:normAutofit/>
          </a:bodyPr>
          <a:lstStyle>
            <a:lvl1pPr algn="l">
              <a:defRPr sz="4400" b="1" baseline="0">
                <a:solidFill>
                  <a:srgbClr val="354866"/>
                </a:solidFill>
                <a:latin typeface="Gisha" panose="020B0502040204020203" pitchFamily="34" charset="-79"/>
                <a:cs typeface="Gisha" panose="020B0502040204020203" pitchFamily="34" charset="-79"/>
              </a:defRPr>
            </a:lvl1pPr>
          </a:lstStyle>
          <a:p>
            <a:r>
              <a:rPr lang="fi-FI" dirty="0"/>
              <a:t>Tähän kiitokset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2411760" y="2905585"/>
            <a:ext cx="5904656" cy="1443063"/>
          </a:xfrm>
        </p:spPr>
        <p:txBody>
          <a:bodyPr>
            <a:normAutofit/>
          </a:bodyPr>
          <a:lstStyle>
            <a:lvl1pPr marL="0" indent="0" algn="l">
              <a:buNone/>
              <a:defRPr sz="1800" b="0" baseline="0">
                <a:solidFill>
                  <a:srgbClr val="939598"/>
                </a:solidFill>
                <a:latin typeface="Gisha" panose="020B0502040204020203" pitchFamily="34" charset="-79"/>
                <a:cs typeface="Gisha" panose="020B0502040204020203" pitchFamily="34" charset="-79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Etunimi Sukunimi, titteli, yhteystiedot</a:t>
            </a:r>
          </a:p>
        </p:txBody>
      </p:sp>
      <p:sp>
        <p:nvSpPr>
          <p:cNvPr id="4" name="Tekstiruutu 3"/>
          <p:cNvSpPr txBox="1"/>
          <p:nvPr userDrawn="1"/>
        </p:nvSpPr>
        <p:spPr>
          <a:xfrm>
            <a:off x="2411764" y="4348648"/>
            <a:ext cx="1879041" cy="15286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00"/>
              </a:spcAft>
            </a:pPr>
            <a:r>
              <a:rPr lang="fi-FI" dirty="0">
                <a:solidFill>
                  <a:srgbClr val="939598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Hailuodon kunta</a:t>
            </a:r>
          </a:p>
          <a:p>
            <a:pPr>
              <a:spcAft>
                <a:spcPts val="100"/>
              </a:spcAft>
            </a:pPr>
            <a:r>
              <a:rPr lang="fi-FI" dirty="0" err="1">
                <a:solidFill>
                  <a:srgbClr val="939598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Luovontie</a:t>
            </a:r>
            <a:r>
              <a:rPr lang="fi-FI" dirty="0">
                <a:solidFill>
                  <a:srgbClr val="939598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176</a:t>
            </a:r>
          </a:p>
          <a:p>
            <a:pPr>
              <a:spcAft>
                <a:spcPts val="100"/>
              </a:spcAft>
            </a:pPr>
            <a:r>
              <a:rPr lang="fi-FI" dirty="0">
                <a:solidFill>
                  <a:srgbClr val="939598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90480 Hailuoto</a:t>
            </a:r>
          </a:p>
          <a:p>
            <a:pPr>
              <a:spcAft>
                <a:spcPts val="100"/>
              </a:spcAft>
            </a:pPr>
            <a:r>
              <a:rPr lang="fi-FI" dirty="0" err="1">
                <a:solidFill>
                  <a:srgbClr val="939598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www.hailuoto.fi</a:t>
            </a:r>
            <a:endParaRPr lang="fi-FI" dirty="0">
              <a:solidFill>
                <a:srgbClr val="939598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>
              <a:spcAft>
                <a:spcPts val="100"/>
              </a:spcAft>
            </a:pPr>
            <a:endParaRPr lang="fi-FI" dirty="0">
              <a:solidFill>
                <a:srgbClr val="939598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727669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: värinauh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755576" y="1700810"/>
            <a:ext cx="7560840" cy="1470025"/>
          </a:xfrm>
        </p:spPr>
        <p:txBody>
          <a:bodyPr>
            <a:normAutofit/>
          </a:bodyPr>
          <a:lstStyle>
            <a:lvl1pPr algn="ctr">
              <a:defRPr sz="4800" b="1">
                <a:solidFill>
                  <a:srgbClr val="354866"/>
                </a:solidFill>
                <a:latin typeface="Gisha" panose="020B0502040204020203" pitchFamily="34" charset="-79"/>
                <a:cs typeface="Gisha" panose="020B0502040204020203" pitchFamily="34" charset="-79"/>
              </a:defRPr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755576" y="3393183"/>
            <a:ext cx="7736904" cy="1752600"/>
          </a:xfrm>
        </p:spPr>
        <p:txBody>
          <a:bodyPr/>
          <a:lstStyle>
            <a:lvl1pPr marL="0" indent="0" algn="ctr">
              <a:buNone/>
              <a:defRPr baseline="0">
                <a:solidFill>
                  <a:srgbClr val="939598"/>
                </a:solidFill>
                <a:latin typeface="Gisha" panose="020B0502040204020203" pitchFamily="34" charset="-79"/>
                <a:cs typeface="Gisha" panose="020B0502040204020203" pitchFamily="34" charset="-79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Etunimi Sukunimi</a:t>
            </a:r>
          </a:p>
        </p:txBody>
      </p:sp>
      <p:pic>
        <p:nvPicPr>
          <p:cNvPr id="5" name="Kuva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116632"/>
            <a:ext cx="2088232" cy="870342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2143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Esityksen päättämi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1547664" y="1268760"/>
            <a:ext cx="5904656" cy="1470025"/>
          </a:xfrm>
        </p:spPr>
        <p:txBody>
          <a:bodyPr>
            <a:normAutofit/>
          </a:bodyPr>
          <a:lstStyle>
            <a:lvl1pPr algn="l">
              <a:defRPr sz="4400" b="1" baseline="0">
                <a:solidFill>
                  <a:srgbClr val="354866"/>
                </a:solidFill>
                <a:latin typeface="Gisha" panose="020B0502040204020203" pitchFamily="34" charset="-79"/>
                <a:cs typeface="Gisha" panose="020B0502040204020203" pitchFamily="34" charset="-79"/>
              </a:defRPr>
            </a:lvl1pPr>
          </a:lstStyle>
          <a:p>
            <a:r>
              <a:rPr lang="fi-FI" dirty="0"/>
              <a:t>Tähän kiitokset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547664" y="2473535"/>
            <a:ext cx="6080720" cy="1443063"/>
          </a:xfrm>
        </p:spPr>
        <p:txBody>
          <a:bodyPr>
            <a:normAutofit/>
          </a:bodyPr>
          <a:lstStyle>
            <a:lvl1pPr marL="0" indent="0" algn="l">
              <a:buNone/>
              <a:defRPr sz="2000" b="0" baseline="0">
                <a:solidFill>
                  <a:srgbClr val="939598"/>
                </a:solidFill>
                <a:latin typeface="Gisha" panose="020B0502040204020203" pitchFamily="34" charset="-79"/>
                <a:cs typeface="Gisha" panose="020B0502040204020203" pitchFamily="34" charset="-79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Etunimi Sukunimi, yhteystiedot</a:t>
            </a:r>
          </a:p>
        </p:txBody>
      </p:sp>
      <p:sp>
        <p:nvSpPr>
          <p:cNvPr id="4" name="Tekstiruutu 3"/>
          <p:cNvSpPr txBox="1"/>
          <p:nvPr userDrawn="1"/>
        </p:nvSpPr>
        <p:spPr>
          <a:xfrm>
            <a:off x="1547668" y="3916598"/>
            <a:ext cx="1879041" cy="15286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00"/>
              </a:spcAft>
            </a:pPr>
            <a:r>
              <a:rPr lang="fi-FI" dirty="0">
                <a:solidFill>
                  <a:srgbClr val="939598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Hailuodon kunta</a:t>
            </a:r>
          </a:p>
          <a:p>
            <a:pPr>
              <a:spcAft>
                <a:spcPts val="100"/>
              </a:spcAft>
            </a:pPr>
            <a:r>
              <a:rPr lang="fi-FI" dirty="0" err="1">
                <a:solidFill>
                  <a:srgbClr val="939598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Luovontie</a:t>
            </a:r>
            <a:r>
              <a:rPr lang="fi-FI" dirty="0">
                <a:solidFill>
                  <a:srgbClr val="939598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176</a:t>
            </a:r>
          </a:p>
          <a:p>
            <a:pPr>
              <a:spcAft>
                <a:spcPts val="100"/>
              </a:spcAft>
            </a:pPr>
            <a:r>
              <a:rPr lang="fi-FI" dirty="0">
                <a:solidFill>
                  <a:srgbClr val="939598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90480 Hailuoto</a:t>
            </a:r>
          </a:p>
          <a:p>
            <a:pPr>
              <a:spcAft>
                <a:spcPts val="100"/>
              </a:spcAft>
            </a:pPr>
            <a:r>
              <a:rPr lang="fi-FI" dirty="0" err="1">
                <a:solidFill>
                  <a:srgbClr val="939598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www.hailuoto.fi</a:t>
            </a:r>
            <a:endParaRPr lang="fi-FI" dirty="0">
              <a:solidFill>
                <a:srgbClr val="939598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>
              <a:spcAft>
                <a:spcPts val="100"/>
              </a:spcAft>
            </a:pPr>
            <a:endParaRPr lang="fi-FI" dirty="0">
              <a:solidFill>
                <a:srgbClr val="939598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pic>
        <p:nvPicPr>
          <p:cNvPr id="6" name="Kuva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116632"/>
            <a:ext cx="2088232" cy="870342"/>
          </a:xfrm>
          <a:prstGeom prst="rect">
            <a:avLst/>
          </a:prstGeom>
        </p:spPr>
      </p:pic>
      <p:pic>
        <p:nvPicPr>
          <p:cNvPr id="7" name="Kuva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2293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56056-D1C3-431A-973D-83CEE3658F41}" type="datetimeFigureOut">
              <a:rPr lang="fi-FI" smtClean="0"/>
              <a:t>7.6.2024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3472FF14-20F0-48A7-A48D-E2907CAB031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917541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3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latin typeface="Gisha" panose="020B0502040204020203" pitchFamily="34" charset="-79"/>
                <a:cs typeface="Gisha" panose="020B0502040204020203" pitchFamily="34" charset="-79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latin typeface="Gisha" panose="020B0502040204020203" pitchFamily="34" charset="-79"/>
                <a:cs typeface="Gisha" panose="020B0502040204020203" pitchFamily="34" charset="-79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56056-D1C3-431A-973D-83CEE3658F41}" type="datetimeFigureOut">
              <a:rPr lang="fi-FI" smtClean="0"/>
              <a:t>7.6.2024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3472FF14-20F0-48A7-A48D-E2907CAB031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1720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56056-D1C3-431A-973D-83CEE3658F41}" type="datetimeFigureOut">
              <a:rPr lang="fi-FI" smtClean="0"/>
              <a:t>7.6.2024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3472FF14-20F0-48A7-A48D-E2907CAB031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546961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56056-D1C3-431A-973D-83CEE3658F41}" type="datetimeFigureOut">
              <a:rPr lang="fi-FI" smtClean="0"/>
              <a:t>7.6.2024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3472FF14-20F0-48A7-A48D-E2907CAB031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682908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4" y="273051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3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56056-D1C3-431A-973D-83CEE3658F41}" type="datetimeFigureOut">
              <a:rPr lang="fi-FI" smtClean="0"/>
              <a:t>7.6.2024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3472FF14-20F0-48A7-A48D-E2907CAB031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173355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40"/>
            <a:ext cx="5486400" cy="80486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56056-D1C3-431A-973D-83CEE3658F41}" type="datetimeFigureOut">
              <a:rPr lang="fi-FI" smtClean="0"/>
              <a:t>7.6.2024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3472FF14-20F0-48A7-A48D-E2907CAB031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527643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56056-D1C3-431A-973D-83CEE3658F41}" type="datetimeFigureOut">
              <a:rPr lang="fi-FI" smtClean="0"/>
              <a:t>7.6.2024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3472FF14-20F0-48A7-A48D-E2907CAB031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259804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56056-D1C3-431A-973D-83CEE3658F41}" type="datetimeFigureOut">
              <a:rPr lang="fi-FI" smtClean="0"/>
              <a:t>7.6.2024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3472FF14-20F0-48A7-A48D-E2907CAB031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62138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sältödia: harmaa majak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835696" y="274639"/>
            <a:ext cx="6851104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835696" y="1600201"/>
            <a:ext cx="6851104" cy="452596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21705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sältödia: vihreä majak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835696" y="274639"/>
            <a:ext cx="6851104" cy="1143000"/>
          </a:xfrm>
        </p:spPr>
        <p:txBody>
          <a:bodyPr/>
          <a:lstStyle>
            <a:lvl1pPr algn="l">
              <a:defRPr>
                <a:solidFill>
                  <a:srgbClr val="354866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835696" y="1600201"/>
            <a:ext cx="6851104" cy="452596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9432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Sisältödia: vihreä majak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835696" y="274639"/>
            <a:ext cx="6851104" cy="1143000"/>
          </a:xfrm>
        </p:spPr>
        <p:txBody>
          <a:bodyPr/>
          <a:lstStyle>
            <a:lvl1pPr algn="l">
              <a:defRPr>
                <a:solidFill>
                  <a:srgbClr val="354866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835696" y="1600201"/>
            <a:ext cx="6851104" cy="452596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84886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Sisältödia: värinauh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1216" y="980728"/>
            <a:ext cx="7859216" cy="792088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01216" y="1916832"/>
            <a:ext cx="7859216" cy="4209332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56056-D1C3-431A-973D-83CEE3658F41}" type="datetimeFigureOut">
              <a:rPr lang="fi-FI" smtClean="0"/>
              <a:t>7.6.2024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6" name="Kuva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116632"/>
            <a:ext cx="2088232" cy="870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038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Sisältödia: sininen väripal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600203"/>
            <a:ext cx="8229600" cy="413305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56056-D1C3-431A-973D-83CEE3658F41}" type="datetimeFigureOut">
              <a:rPr lang="fi-FI" smtClean="0"/>
              <a:t>7.6.2024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3472FF14-20F0-48A7-A48D-E2907CAB031A}" type="slidenum">
              <a:rPr lang="fi-FI" smtClean="0"/>
              <a:t>‹#›</a:t>
            </a:fld>
            <a:endParaRPr lang="fi-FI"/>
          </a:p>
        </p:txBody>
      </p:sp>
      <p:sp>
        <p:nvSpPr>
          <p:cNvPr id="7" name="Suorakulmio 6"/>
          <p:cNvSpPr/>
          <p:nvPr userDrawn="1"/>
        </p:nvSpPr>
        <p:spPr>
          <a:xfrm>
            <a:off x="0" y="5993597"/>
            <a:ext cx="9144000" cy="891790"/>
          </a:xfrm>
          <a:prstGeom prst="rect">
            <a:avLst/>
          </a:prstGeom>
          <a:solidFill>
            <a:srgbClr val="354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5" y="5993597"/>
            <a:ext cx="2049451" cy="819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014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Sisältödia: punainen väripal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600203"/>
            <a:ext cx="8229600" cy="413305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56056-D1C3-431A-973D-83CEE3658F41}" type="datetimeFigureOut">
              <a:rPr lang="fi-FI" smtClean="0"/>
              <a:t>7.6.2024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3472FF14-20F0-48A7-A48D-E2907CAB031A}" type="slidenum">
              <a:rPr lang="fi-FI" smtClean="0"/>
              <a:t>‹#›</a:t>
            </a:fld>
            <a:endParaRPr lang="fi-FI"/>
          </a:p>
        </p:txBody>
      </p:sp>
      <p:sp>
        <p:nvSpPr>
          <p:cNvPr id="7" name="Suorakulmio 6"/>
          <p:cNvSpPr/>
          <p:nvPr userDrawn="1"/>
        </p:nvSpPr>
        <p:spPr>
          <a:xfrm>
            <a:off x="0" y="5993597"/>
            <a:ext cx="9144000" cy="891790"/>
          </a:xfrm>
          <a:prstGeom prst="rect">
            <a:avLst/>
          </a:prstGeom>
          <a:solidFill>
            <a:srgbClr val="B88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5" y="5993597"/>
            <a:ext cx="2049451" cy="819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99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Sisältödia: vihreä väripal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600203"/>
            <a:ext cx="8229600" cy="413305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56056-D1C3-431A-973D-83CEE3658F41}" type="datetimeFigureOut">
              <a:rPr lang="fi-FI" smtClean="0"/>
              <a:t>7.6.2024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3472FF14-20F0-48A7-A48D-E2907CAB031A}" type="slidenum">
              <a:rPr lang="fi-FI" smtClean="0"/>
              <a:t>‹#›</a:t>
            </a:fld>
            <a:endParaRPr lang="fi-FI"/>
          </a:p>
        </p:txBody>
      </p:sp>
      <p:sp>
        <p:nvSpPr>
          <p:cNvPr id="7" name="Suorakulmio 6"/>
          <p:cNvSpPr/>
          <p:nvPr userDrawn="1"/>
        </p:nvSpPr>
        <p:spPr>
          <a:xfrm>
            <a:off x="0" y="5993597"/>
            <a:ext cx="9144000" cy="891790"/>
          </a:xfrm>
          <a:prstGeom prst="rect">
            <a:avLst/>
          </a:prstGeom>
          <a:solidFill>
            <a:srgbClr val="90A6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5" y="5993597"/>
            <a:ext cx="2049451" cy="819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756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456056-D1C3-431A-973D-83CEE3658F41}" type="datetimeFigureOut">
              <a:rPr lang="fi-FI" smtClean="0"/>
              <a:t>7.6.2024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pic>
        <p:nvPicPr>
          <p:cNvPr id="7" name="Kuva 6"/>
          <p:cNvPicPr>
            <a:picLocks noChangeAspect="1"/>
          </p:cNvPicPr>
          <p:nvPr userDrawn="1"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5" y="5993600"/>
            <a:ext cx="2049451" cy="819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613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2" r:id="rId2"/>
    <p:sldLayoutId id="2147483650" r:id="rId3"/>
    <p:sldLayoutId id="2147483669" r:id="rId4"/>
    <p:sldLayoutId id="2147483678" r:id="rId5"/>
    <p:sldLayoutId id="2147483671" r:id="rId6"/>
    <p:sldLayoutId id="2147483667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8" r:id="rId13"/>
    <p:sldLayoutId id="2147483673" r:id="rId14"/>
    <p:sldLayoutId id="2147483674" r:id="rId15"/>
    <p:sldLayoutId id="2147483675" r:id="rId16"/>
    <p:sldLayoutId id="2147483651" r:id="rId17"/>
    <p:sldLayoutId id="2147483677" r:id="rId18"/>
    <p:sldLayoutId id="2147483670" r:id="rId19"/>
    <p:sldLayoutId id="2147483676" r:id="rId20"/>
    <p:sldLayoutId id="2147483652" r:id="rId21"/>
    <p:sldLayoutId id="2147483653" r:id="rId22"/>
    <p:sldLayoutId id="2147483654" r:id="rId23"/>
    <p:sldLayoutId id="2147483655" r:id="rId24"/>
    <p:sldLayoutId id="2147483656" r:id="rId25"/>
    <p:sldLayoutId id="2147483657" r:id="rId26"/>
    <p:sldLayoutId id="2147483658" r:id="rId27"/>
    <p:sldLayoutId id="2147483659" r:id="rId28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354866"/>
          </a:solidFill>
          <a:latin typeface="Gisha" panose="020B0502040204020203" pitchFamily="34" charset="-79"/>
          <a:ea typeface="+mj-ea"/>
          <a:cs typeface="Gisha" panose="020B0502040204020203" pitchFamily="34" charset="-79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Gisha" panose="020B0502040204020203" pitchFamily="34" charset="-79"/>
          <a:ea typeface="+mn-ea"/>
          <a:cs typeface="Gisha" panose="020B0502040204020203" pitchFamily="34" charset="-79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Gisha" panose="020B0502040204020203" pitchFamily="34" charset="-79"/>
          <a:ea typeface="+mn-ea"/>
          <a:cs typeface="Gisha" panose="020B0502040204020203" pitchFamily="34" charset="-79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isha" panose="020B0502040204020203" pitchFamily="34" charset="-79"/>
          <a:ea typeface="+mn-ea"/>
          <a:cs typeface="Gisha" panose="020B0502040204020203" pitchFamily="34" charset="-79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Gisha" panose="020B0502040204020203" pitchFamily="34" charset="-79"/>
          <a:ea typeface="+mn-ea"/>
          <a:cs typeface="Gisha" panose="020B0502040204020203" pitchFamily="34" charset="-79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Gisha" panose="020B0502040204020203" pitchFamily="34" charset="-79"/>
          <a:ea typeface="+mn-ea"/>
          <a:cs typeface="Gisha" panose="020B0502040204020203" pitchFamily="34" charset="-79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3"/>
          <p:cNvSpPr txBox="1">
            <a:spLocks noChangeArrowheads="1"/>
          </p:cNvSpPr>
          <p:nvPr/>
        </p:nvSpPr>
        <p:spPr bwMode="auto">
          <a:xfrm>
            <a:off x="251520" y="885324"/>
            <a:ext cx="8892481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>
              <a:spcBef>
                <a:spcPct val="0"/>
              </a:spcBef>
              <a:buFontTx/>
              <a:buNone/>
              <a:defRPr/>
            </a:pPr>
            <a:r>
              <a:rPr lang="fi-FI" altLang="fi-FI" sz="2400" b="1" dirty="0">
                <a:latin typeface="+mn-lt"/>
              </a:rPr>
              <a:t>	</a:t>
            </a:r>
            <a:endParaRPr lang="fi-FI" altLang="fi-FI" sz="2400" b="1" dirty="0">
              <a:solidFill>
                <a:srgbClr val="FF0000"/>
              </a:solidFill>
              <a:latin typeface="Comic Sans MS" pitchFamily="66" charset="0"/>
            </a:endParaRPr>
          </a:p>
          <a:p>
            <a:pPr>
              <a:buFontTx/>
              <a:buNone/>
              <a:defRPr/>
            </a:pPr>
            <a:endParaRPr lang="fi-FI" sz="2000" dirty="0"/>
          </a:p>
          <a:p>
            <a:pPr>
              <a:buFontTx/>
              <a:buNone/>
              <a:defRPr/>
            </a:pPr>
            <a:endParaRPr lang="fi-FI" sz="2000" dirty="0"/>
          </a:p>
          <a:p>
            <a:pPr>
              <a:buFontTx/>
              <a:buNone/>
              <a:defRPr/>
            </a:pPr>
            <a:endParaRPr lang="fi-FI" sz="2000" dirty="0"/>
          </a:p>
          <a:p>
            <a:pPr>
              <a:buFontTx/>
              <a:buNone/>
              <a:defRPr/>
            </a:pPr>
            <a:endParaRPr lang="fi-FI" sz="2000" dirty="0"/>
          </a:p>
          <a:p>
            <a:pPr>
              <a:buFontTx/>
              <a:buNone/>
              <a:defRPr/>
            </a:pPr>
            <a:endParaRPr lang="fi-FI" sz="2000" dirty="0"/>
          </a:p>
          <a:p>
            <a:pPr>
              <a:buFontTx/>
              <a:buNone/>
              <a:defRPr/>
            </a:pPr>
            <a:endParaRPr lang="fi-FI" sz="2000" dirty="0"/>
          </a:p>
          <a:p>
            <a:pPr>
              <a:buFontTx/>
              <a:buNone/>
              <a:defRPr/>
            </a:pPr>
            <a:endParaRPr lang="fi-FI" sz="2000" dirty="0"/>
          </a:p>
          <a:p>
            <a:pPr>
              <a:buFontTx/>
              <a:buNone/>
              <a:defRPr/>
            </a:pPr>
            <a:endParaRPr lang="fi-FI" sz="2000" dirty="0"/>
          </a:p>
          <a:p>
            <a:pPr>
              <a:defRPr/>
            </a:pPr>
            <a:endParaRPr lang="fi-FI" sz="2000" dirty="0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2051720" y="476672"/>
            <a:ext cx="6984776" cy="4032448"/>
          </a:xfrm>
        </p:spPr>
        <p:txBody>
          <a:bodyPr>
            <a:noAutofit/>
          </a:bodyPr>
          <a:lstStyle/>
          <a:p>
            <a:pPr>
              <a:defRPr/>
            </a:pPr>
            <a:br>
              <a:rPr lang="fi-FI" altLang="fi-FI" sz="4000" dirty="0"/>
            </a:br>
            <a:br>
              <a:rPr lang="fi-FI" altLang="fi-FI" sz="4000" dirty="0"/>
            </a:br>
            <a:r>
              <a:rPr lang="fi-FI" altLang="fi-FI" sz="4000" dirty="0"/>
              <a:t>ELINVOIMAINEN SAARI</a:t>
            </a:r>
            <a:br>
              <a:rPr lang="fi-FI" altLang="fi-FI" sz="4000" dirty="0"/>
            </a:br>
            <a:r>
              <a:rPr lang="fi-FI" altLang="fi-FI" sz="3200" dirty="0"/>
              <a:t>PALVELUALUEEN</a:t>
            </a:r>
            <a:r>
              <a:rPr lang="fi-FI" altLang="fi-FI" sz="4000" dirty="0"/>
              <a:t> </a:t>
            </a:r>
            <a:r>
              <a:rPr lang="fi-FI" altLang="fi-FI" sz="3200" dirty="0"/>
              <a:t>INVESTOINNIT</a:t>
            </a:r>
            <a:br>
              <a:rPr lang="fi-FI" altLang="fi-FI" sz="3200" dirty="0"/>
            </a:br>
            <a:br>
              <a:rPr lang="fi-FI" altLang="fi-FI" sz="2800" dirty="0"/>
            </a:br>
            <a:r>
              <a:rPr lang="fi-FI" altLang="fi-FI" sz="2800" dirty="0"/>
              <a:t>TALOUDEN TOTEUMA</a:t>
            </a:r>
            <a:br>
              <a:rPr lang="fi-FI" altLang="fi-FI" sz="2800" dirty="0"/>
            </a:br>
            <a:r>
              <a:rPr lang="fi-FI" altLang="fi-FI" sz="2800" dirty="0"/>
              <a:t>1-4 / 2024 (33,3 %)</a:t>
            </a:r>
            <a:br>
              <a:rPr lang="fi-FI" altLang="fi-FI" sz="2800" dirty="0"/>
            </a:br>
            <a:br>
              <a:rPr lang="fi-FI" altLang="fi-FI" sz="4000" dirty="0"/>
            </a:br>
            <a:br>
              <a:rPr lang="fi-FI" altLang="fi-FI" sz="3200" dirty="0"/>
            </a:br>
            <a:r>
              <a:rPr lang="fi-FI" altLang="fi-FI" sz="3200" dirty="0"/>
              <a:t>	</a:t>
            </a:r>
            <a:br>
              <a:rPr lang="fi-FI" altLang="fi-FI" sz="3200" dirty="0"/>
            </a:br>
            <a:endParaRPr lang="fi-FI" sz="3200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2195736" y="4077072"/>
            <a:ext cx="6296744" cy="2376264"/>
          </a:xfrm>
        </p:spPr>
        <p:txBody>
          <a:bodyPr>
            <a:normAutofit/>
          </a:bodyPr>
          <a:lstStyle/>
          <a:p>
            <a:pPr>
              <a:defRPr/>
            </a:pPr>
            <a:endParaRPr lang="fi-FI" sz="2000" dirty="0"/>
          </a:p>
          <a:p>
            <a:pPr>
              <a:defRPr/>
            </a:pPr>
            <a:endParaRPr lang="fi-FI" sz="2000" dirty="0"/>
          </a:p>
          <a:p>
            <a:pPr>
              <a:defRPr/>
            </a:pPr>
            <a:r>
              <a:rPr lang="fi-FI" sz="20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059069327"/>
      </p:ext>
    </p:extLst>
  </p:cSld>
  <p:clrMapOvr>
    <a:masterClrMapping/>
  </p:clrMapOvr>
  <p:transition>
    <p:pull dir="r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26762C5-1E0A-4302-880F-2E42BF6F2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30616"/>
            <a:ext cx="8435280" cy="1282154"/>
          </a:xfrm>
        </p:spPr>
        <p:txBody>
          <a:bodyPr>
            <a:noAutofit/>
          </a:bodyPr>
          <a:lstStyle/>
          <a:p>
            <a:r>
              <a:rPr lang="fi-FI" sz="3200" dirty="0"/>
              <a:t>Vuoden 2024 investoinnit </a:t>
            </a:r>
            <a:endParaRPr lang="fi-FI" sz="3200" i="1" dirty="0">
              <a:solidFill>
                <a:schemeClr val="tx1"/>
              </a:solidFill>
            </a:endParaRP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6D69758-C323-30EF-7E8C-66D5375716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sz="2000" dirty="0"/>
              <a:t>Maanhankinta		           	           -120 000 €</a:t>
            </a:r>
          </a:p>
          <a:p>
            <a:pPr marL="0" indent="0">
              <a:buNone/>
            </a:pPr>
            <a:r>
              <a:rPr lang="fi-FI" sz="2000" dirty="0"/>
              <a:t>Kunnarin vesikaton saneeraus    		-33 000 €</a:t>
            </a:r>
          </a:p>
          <a:p>
            <a:pPr marL="0" indent="0">
              <a:buNone/>
            </a:pPr>
            <a:r>
              <a:rPr lang="fi-FI" sz="2000" dirty="0" err="1"/>
              <a:t>Ojavilikin</a:t>
            </a:r>
            <a:r>
              <a:rPr lang="fi-FI" sz="2000" dirty="0"/>
              <a:t> huoneistoremontti      		-20 000 €</a:t>
            </a:r>
          </a:p>
          <a:p>
            <a:pPr marL="0" indent="0">
              <a:buNone/>
            </a:pPr>
            <a:r>
              <a:rPr lang="fi-FI" sz="2000" dirty="0"/>
              <a:t>Kentänkulman huoneistoremontti	-30 000 €</a:t>
            </a:r>
          </a:p>
          <a:p>
            <a:pPr marL="0" indent="0">
              <a:buNone/>
            </a:pPr>
            <a:r>
              <a:rPr lang="fi-FI" sz="2000" dirty="0"/>
              <a:t>Juolukan huoneistoremontti		-20 000 €</a:t>
            </a:r>
          </a:p>
          <a:p>
            <a:pPr marL="0" indent="0">
              <a:buNone/>
            </a:pPr>
            <a:endParaRPr lang="fi-FI" sz="2000" dirty="0"/>
          </a:p>
          <a:p>
            <a:pPr marL="0" indent="0">
              <a:buNone/>
            </a:pPr>
            <a:endParaRPr lang="fi-FI" sz="2000" dirty="0"/>
          </a:p>
          <a:p>
            <a:pPr marL="0" indent="0">
              <a:buNone/>
            </a:pPr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1598763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26762C5-1E0A-4302-880F-2E42BF6F2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30616"/>
            <a:ext cx="8435280" cy="1282154"/>
          </a:xfrm>
        </p:spPr>
        <p:txBody>
          <a:bodyPr>
            <a:noAutofit/>
          </a:bodyPr>
          <a:lstStyle/>
          <a:p>
            <a:pPr algn="l"/>
            <a:r>
              <a:rPr lang="fi-FI" sz="2400" dirty="0"/>
              <a:t>Maan hankinta</a:t>
            </a:r>
            <a:br>
              <a:rPr lang="fi-FI" sz="2400" dirty="0"/>
            </a:br>
            <a:r>
              <a:rPr lang="fi-FI" sz="1400" b="0" dirty="0"/>
              <a:t>Ostettu rakennuspaikka Kirkonkylän rakennuskaava-alueelta. Määrärahan käytöstä vastaa kunnanjohtaja. </a:t>
            </a:r>
            <a:endParaRPr lang="fi-FI" sz="1600" i="1" dirty="0">
              <a:solidFill>
                <a:schemeClr val="tx1"/>
              </a:solidFill>
            </a:endParaRP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5A51ADBA-4B2C-CA1A-57E7-F427B29E64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7544" y="1700808"/>
            <a:ext cx="7905750" cy="1143000"/>
          </a:xfrm>
        </p:spPr>
      </p:pic>
    </p:spTree>
    <p:extLst>
      <p:ext uri="{BB962C8B-B14F-4D97-AF65-F5344CB8AC3E}">
        <p14:creationId xmlns:p14="http://schemas.microsoft.com/office/powerpoint/2010/main" val="21238771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26762C5-1E0A-4302-880F-2E42BF6F2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30616"/>
            <a:ext cx="8435280" cy="1282154"/>
          </a:xfrm>
        </p:spPr>
        <p:txBody>
          <a:bodyPr>
            <a:noAutofit/>
          </a:bodyPr>
          <a:lstStyle/>
          <a:p>
            <a:pPr algn="l"/>
            <a:r>
              <a:rPr lang="fi-FI" sz="2400" dirty="0"/>
              <a:t>Kunnarin vesikaton saneeraus</a:t>
            </a:r>
            <a:br>
              <a:rPr lang="fi-FI" sz="2400" dirty="0"/>
            </a:br>
            <a:r>
              <a:rPr lang="fi-FI" sz="1400" b="0" dirty="0"/>
              <a:t>Urakka kestää noin kuukauden ja valmistuu kesäkuun loppuun mennessä.</a:t>
            </a:r>
            <a:endParaRPr lang="fi-FI" sz="1600" i="1" dirty="0">
              <a:solidFill>
                <a:schemeClr val="tx1"/>
              </a:solidFill>
            </a:endParaRPr>
          </a:p>
        </p:txBody>
      </p:sp>
      <p:pic>
        <p:nvPicPr>
          <p:cNvPr id="7" name="Sisällön paikkamerkki 6">
            <a:extLst>
              <a:ext uri="{FF2B5EF4-FFF2-40B4-BE49-F238E27FC236}">
                <a16:creationId xmlns:a16="http://schemas.microsoft.com/office/drawing/2014/main" id="{A2A47190-2F2F-C086-17CF-DFC39D7FDB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99" y="1412770"/>
            <a:ext cx="9001001" cy="467443"/>
          </a:xfr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E92F4D22-C321-72C3-0F8C-BB31AD3B08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2247248"/>
            <a:ext cx="8640960" cy="957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2191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26762C5-1E0A-4302-880F-2E42BF6F2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30616"/>
            <a:ext cx="8435280" cy="1282154"/>
          </a:xfrm>
        </p:spPr>
        <p:txBody>
          <a:bodyPr>
            <a:noAutofit/>
          </a:bodyPr>
          <a:lstStyle/>
          <a:p>
            <a:pPr algn="l"/>
            <a:r>
              <a:rPr lang="fi-FI" sz="2400" dirty="0"/>
              <a:t>Ojavilikin huoneistoremontti</a:t>
            </a:r>
            <a:br>
              <a:rPr lang="fi-FI" sz="2400" dirty="0"/>
            </a:br>
            <a:r>
              <a:rPr lang="fi-FI" sz="1400" b="0" dirty="0"/>
              <a:t>C14 pääosin omana työnä tehty remontti on valmistunut keväällä. Remontti koski vain kuivia tiloja.</a:t>
            </a:r>
            <a:br>
              <a:rPr lang="fi-FI" sz="1400" b="0" dirty="0"/>
            </a:br>
            <a:r>
              <a:rPr lang="fi-FI" sz="1400" b="0" dirty="0"/>
              <a:t>Jäljelle jääneellä määrärahalla remontoidaan toinen huoneisto.</a:t>
            </a:r>
            <a:endParaRPr lang="fi-FI" sz="1600" i="1" dirty="0">
              <a:solidFill>
                <a:schemeClr val="tx1"/>
              </a:solidFill>
            </a:endParaRPr>
          </a:p>
        </p:txBody>
      </p:sp>
      <p:pic>
        <p:nvPicPr>
          <p:cNvPr id="7" name="Sisällön paikkamerkki 6">
            <a:extLst>
              <a:ext uri="{FF2B5EF4-FFF2-40B4-BE49-F238E27FC236}">
                <a16:creationId xmlns:a16="http://schemas.microsoft.com/office/drawing/2014/main" id="{6084A552-C50A-30D6-659A-36918FA12A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4851" y="1700808"/>
            <a:ext cx="7962900" cy="419100"/>
          </a:xfr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031197E1-9F5E-21FC-C87D-2A922BA4CE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713" y="2407946"/>
            <a:ext cx="7877175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8459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26762C5-1E0A-4302-880F-2E42BF6F2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30616"/>
            <a:ext cx="8435280" cy="1282154"/>
          </a:xfrm>
        </p:spPr>
        <p:txBody>
          <a:bodyPr>
            <a:noAutofit/>
          </a:bodyPr>
          <a:lstStyle/>
          <a:p>
            <a:pPr algn="l"/>
            <a:r>
              <a:rPr lang="fi-FI" sz="2400" dirty="0"/>
              <a:t>Kunnarin huoneistoremontti</a:t>
            </a:r>
            <a:br>
              <a:rPr lang="fi-FI" sz="2400" dirty="0"/>
            </a:br>
            <a:r>
              <a:rPr lang="fi-FI" sz="1400" b="0" dirty="0"/>
              <a:t>Kentänkulman huoneistoremontin määräraha siirrettiin Kunnariin, josta vapautui huoneisto.</a:t>
            </a:r>
            <a:br>
              <a:rPr lang="fi-FI" sz="2400" dirty="0"/>
            </a:br>
            <a:r>
              <a:rPr lang="fi-FI" sz="1400" b="0" dirty="0"/>
              <a:t>Remontti on alkanut huhtikuussa ja urakka-aikaa on kesäkuun loppuun. Urakka on edennyt aikataulussa.</a:t>
            </a:r>
            <a:endParaRPr lang="fi-FI" sz="1600" i="1" dirty="0">
              <a:solidFill>
                <a:schemeClr val="tx1"/>
              </a:solidFill>
            </a:endParaRPr>
          </a:p>
        </p:txBody>
      </p:sp>
      <p:pic>
        <p:nvPicPr>
          <p:cNvPr id="7" name="Sisällön paikkamerkki 6">
            <a:extLst>
              <a:ext uri="{FF2B5EF4-FFF2-40B4-BE49-F238E27FC236}">
                <a16:creationId xmlns:a16="http://schemas.microsoft.com/office/drawing/2014/main" id="{65AC6BE8-7AC8-F46C-5CD9-9F3EEB0A3F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528" y="1556792"/>
            <a:ext cx="7943850" cy="409575"/>
          </a:xfr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A16182A2-1256-DEFF-ECB8-85BCEC5F02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2110389"/>
            <a:ext cx="7934325" cy="90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7906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26762C5-1E0A-4302-880F-2E42BF6F2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30616"/>
            <a:ext cx="8435280" cy="1282154"/>
          </a:xfrm>
        </p:spPr>
        <p:txBody>
          <a:bodyPr>
            <a:noAutofit/>
          </a:bodyPr>
          <a:lstStyle/>
          <a:p>
            <a:pPr algn="l"/>
            <a:r>
              <a:rPr lang="fi-FI" sz="2400" dirty="0"/>
              <a:t>Juolukan huoneistoremontti</a:t>
            </a:r>
            <a:br>
              <a:rPr lang="fi-FI" sz="2400" dirty="0"/>
            </a:br>
            <a:r>
              <a:rPr lang="fi-FI" sz="1400" b="0" dirty="0" err="1"/>
              <a:t>Huoneistoremontti</a:t>
            </a:r>
            <a:r>
              <a:rPr lang="fi-FI" sz="1400" b="0" dirty="0"/>
              <a:t> toteutetaan syksyllä. Ennen remonttia on tehtävä rakenneselvityksiä.</a:t>
            </a:r>
            <a:endParaRPr lang="fi-FI" sz="1600" i="1" dirty="0">
              <a:solidFill>
                <a:schemeClr val="tx1"/>
              </a:solidFill>
            </a:endParaRPr>
          </a:p>
        </p:txBody>
      </p:sp>
      <p:pic>
        <p:nvPicPr>
          <p:cNvPr id="7" name="Sisällön paikkamerkki 6">
            <a:extLst>
              <a:ext uri="{FF2B5EF4-FFF2-40B4-BE49-F238E27FC236}">
                <a16:creationId xmlns:a16="http://schemas.microsoft.com/office/drawing/2014/main" id="{45073684-B2E9-0B8D-B9E6-C9147671CF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528" y="1412770"/>
            <a:ext cx="7943850" cy="409575"/>
          </a:xfr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E6ADC60B-6F0B-F1A9-9CED-321ED01850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2060848"/>
            <a:ext cx="7915275" cy="86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3539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2555776" y="1628800"/>
            <a:ext cx="5904656" cy="2592287"/>
          </a:xfrm>
        </p:spPr>
        <p:txBody>
          <a:bodyPr>
            <a:normAutofit fontScale="90000"/>
          </a:bodyPr>
          <a:lstStyle/>
          <a:p>
            <a:pPr algn="ctr"/>
            <a:br>
              <a:rPr lang="fi-FI" dirty="0"/>
            </a:br>
            <a:br>
              <a:rPr lang="fi-FI" dirty="0"/>
            </a:br>
            <a:r>
              <a:rPr lang="fi-FI" sz="4400" dirty="0"/>
              <a:t>Kiitos tarkkaavaisuudesta !</a:t>
            </a:r>
            <a:br>
              <a:rPr lang="fi-FI" dirty="0"/>
            </a:br>
            <a:br>
              <a:rPr lang="fi-FI" dirty="0"/>
            </a:br>
            <a:endParaRPr lang="fi-FI" sz="5300" dirty="0">
              <a:solidFill>
                <a:srgbClr val="FF0000"/>
              </a:solidFill>
              <a:latin typeface="Brush Script MT" panose="030608020404060703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33700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Hailuodon kunta">
      <a:dk1>
        <a:sysClr val="windowText" lastClr="000000"/>
      </a:dk1>
      <a:lt1>
        <a:sysClr val="window" lastClr="FFFFFF"/>
      </a:lt1>
      <a:dk2>
        <a:srgbClr val="354866"/>
      </a:dk2>
      <a:lt2>
        <a:srgbClr val="E6E7E8"/>
      </a:lt2>
      <a:accent1>
        <a:srgbClr val="354866"/>
      </a:accent1>
      <a:accent2>
        <a:srgbClr val="B881A9"/>
      </a:accent2>
      <a:accent3>
        <a:srgbClr val="90A63A"/>
      </a:accent3>
      <a:accent4>
        <a:srgbClr val="939598"/>
      </a:accent4>
      <a:accent5>
        <a:srgbClr val="1B75BC"/>
      </a:accent5>
      <a:accent6>
        <a:srgbClr val="CEBEB0"/>
      </a:accent6>
      <a:hlink>
        <a:srgbClr val="1B75BC"/>
      </a:hlink>
      <a:folHlink>
        <a:srgbClr val="B881A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6309</TotalTime>
  <Words>173</Words>
  <Application>Microsoft Office PowerPoint</Application>
  <PresentationFormat>Näytössä katseltava diaesitys (4:3)</PresentationFormat>
  <Paragraphs>25</Paragraphs>
  <Slides>8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14" baseType="lpstr">
      <vt:lpstr>Arial</vt:lpstr>
      <vt:lpstr>Brush Script MT</vt:lpstr>
      <vt:lpstr>Calibri</vt:lpstr>
      <vt:lpstr>Comic Sans MS</vt:lpstr>
      <vt:lpstr>Gisha</vt:lpstr>
      <vt:lpstr>Office-teema</vt:lpstr>
      <vt:lpstr>  ELINVOIMAINEN SAARI PALVELUALUEEN INVESTOINNIT  TALOUDEN TOTEUMA 1-4 / 2024 (33,3 %)     </vt:lpstr>
      <vt:lpstr>Vuoden 2024 investoinnit </vt:lpstr>
      <vt:lpstr>Maan hankinta Ostettu rakennuspaikka Kirkonkylän rakennuskaava-alueelta. Määrärahan käytöstä vastaa kunnanjohtaja. </vt:lpstr>
      <vt:lpstr>Kunnarin vesikaton saneeraus Urakka kestää noin kuukauden ja valmistuu kesäkuun loppuun mennessä.</vt:lpstr>
      <vt:lpstr>Ojavilikin huoneistoremontti C14 pääosin omana työnä tehty remontti on valmistunut keväällä. Remontti koski vain kuivia tiloja. Jäljelle jääneellä määrärahalla remontoidaan toinen huoneisto.</vt:lpstr>
      <vt:lpstr>Kunnarin huoneistoremontti Kentänkulman huoneistoremontin määräraha siirrettiin Kunnariin, josta vapautui huoneisto. Remontti on alkanut huhtikuussa ja urakka-aikaa on kesäkuun loppuun. Urakka on edennyt aikataulussa.</vt:lpstr>
      <vt:lpstr>Juolukan huoneistoremontti Huoneistoremontti toteutetaan syksyllä. Ennen remonttia on tehtävä rakenneselvityksiä.</vt:lpstr>
      <vt:lpstr>  Kiitos tarkkaavaisuudesta !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Eeva Ojala</dc:creator>
  <cp:lastModifiedBy>Maarit Alikoski</cp:lastModifiedBy>
  <cp:revision>356</cp:revision>
  <cp:lastPrinted>2021-10-22T09:41:30Z</cp:lastPrinted>
  <dcterms:created xsi:type="dcterms:W3CDTF">2016-02-03T09:26:05Z</dcterms:created>
  <dcterms:modified xsi:type="dcterms:W3CDTF">2024-06-07T16:46:10Z</dcterms:modified>
</cp:coreProperties>
</file>