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316" r:id="rId6"/>
    <p:sldId id="322" r:id="rId7"/>
    <p:sldId id="334" r:id="rId8"/>
    <p:sldId id="335" r:id="rId9"/>
    <p:sldId id="336" r:id="rId10"/>
    <p:sldId id="337" r:id="rId11"/>
    <p:sldId id="333" r:id="rId12"/>
    <p:sldId id="327" r:id="rId13"/>
    <p:sldId id="328" r:id="rId14"/>
    <p:sldId id="329" r:id="rId15"/>
    <p:sldId id="330" r:id="rId16"/>
    <p:sldId id="331" r:id="rId17"/>
    <p:sldId id="332" r:id="rId18"/>
  </p:sldIdLst>
  <p:sldSz cx="9144000" cy="6858000" type="screen4x3"/>
  <p:notesSz cx="6792913" cy="9925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66"/>
    <a:srgbClr val="939598"/>
    <a:srgbClr val="B881A4"/>
    <a:srgbClr val="90A63A"/>
    <a:srgbClr val="1B75BC"/>
    <a:srgbClr val="CE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94660"/>
  </p:normalViewPr>
  <p:slideViewPr>
    <p:cSldViewPr>
      <p:cViewPr varScale="1">
        <p:scale>
          <a:sx n="60" d="100"/>
          <a:sy n="60" d="100"/>
        </p:scale>
        <p:origin x="153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09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79CE-3A26-4041-883C-BE3D08278D1A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E971-BFE7-446E-9A44-59F9893C8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9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9CA75-CA7D-4A04-B4BF-BEA97F5AA3F7}" type="datetimeFigureOut">
              <a:rPr lang="fi-FI" smtClean="0"/>
              <a:t>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0D93-0EF9-492F-8DC5-9568CBA6E89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7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50D93-0EF9-492F-8DC5-9568CBA6E89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67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700810"/>
            <a:ext cx="5904656" cy="147002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393183"/>
            <a:ext cx="608072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37168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arma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anruskea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CE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aakunan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pelkk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2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kanerv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hiekka kuv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3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123729" y="440690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123729" y="278092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605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Väliotsikko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9552" y="4299172"/>
            <a:ext cx="6370984" cy="1362076"/>
          </a:xfrm>
        </p:spPr>
        <p:txBody>
          <a:bodyPr anchor="t">
            <a:normAutofit/>
          </a:bodyPr>
          <a:lstStyle>
            <a:lvl1pPr algn="l">
              <a:defRPr sz="4400" b="1" cap="none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39552" y="2673198"/>
            <a:ext cx="63709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Lisätietoteksti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2411760" y="1916832"/>
            <a:ext cx="5904656" cy="864093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411760" y="2905585"/>
            <a:ext cx="5904656" cy="1443063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titteli,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2411764" y="434864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76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755576" y="1700810"/>
            <a:ext cx="756084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55576" y="3393183"/>
            <a:ext cx="7736904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1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sityksen päättämi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47664" y="1268760"/>
            <a:ext cx="5904656" cy="1470025"/>
          </a:xfrm>
        </p:spPr>
        <p:txBody>
          <a:bodyPr>
            <a:normAutofit/>
          </a:bodyPr>
          <a:lstStyle>
            <a:lvl1pPr algn="l">
              <a:defRPr sz="4400" b="1" baseline="0">
                <a:solidFill>
                  <a:srgbClr val="354866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fi-FI" dirty="0"/>
              <a:t>Tähän kiitokset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47664" y="2473535"/>
            <a:ext cx="6080720" cy="1443063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Etunimi Sukunimi, yhteystiedot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1547668" y="3916598"/>
            <a:ext cx="1879041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Hailuodon kunta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Luovontie</a:t>
            </a: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176</a:t>
            </a:r>
          </a:p>
          <a:p>
            <a:pPr>
              <a:spcAft>
                <a:spcPts val="100"/>
              </a:spcAft>
            </a:pPr>
            <a:r>
              <a:rPr lang="fi-FI" dirty="0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90480 Hailuoto</a:t>
            </a:r>
          </a:p>
          <a:p>
            <a:pPr>
              <a:spcAft>
                <a:spcPts val="100"/>
              </a:spcAft>
            </a:pPr>
            <a:r>
              <a:rPr lang="fi-FI" dirty="0" err="1">
                <a:solidFill>
                  <a:srgbClr val="939598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www.hailuoto.fi</a:t>
            </a: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spcAft>
                <a:spcPts val="100"/>
              </a:spcAft>
            </a:pPr>
            <a:endParaRPr lang="fi-FI" dirty="0">
              <a:solidFill>
                <a:srgbClr val="939598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9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7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696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29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335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76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98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harmaa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7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3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isältödia: vihreä maj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/>
          <a:lstStyle>
            <a:lvl1pPr algn="l">
              <a:defRPr>
                <a:solidFill>
                  <a:srgbClr val="35486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5696" y="1600201"/>
            <a:ext cx="6851104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88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ärinau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216" y="980728"/>
            <a:ext cx="7859216" cy="792088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216" y="1916832"/>
            <a:ext cx="7859216" cy="420933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2088232" cy="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3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sin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354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punainen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B8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isältödia: vihreä väri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330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472FF14-20F0-48A7-A48D-E2907CAB031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5993597"/>
            <a:ext cx="9144000" cy="891790"/>
          </a:xfrm>
          <a:prstGeom prst="rect">
            <a:avLst/>
          </a:prstGeom>
          <a:solidFill>
            <a:srgbClr val="90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597"/>
            <a:ext cx="2049451" cy="8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993600"/>
            <a:ext cx="2049451" cy="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1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9" r:id="rId4"/>
    <p:sldLayoutId id="2147483678" r:id="rId5"/>
    <p:sldLayoutId id="2147483671" r:id="rId6"/>
    <p:sldLayoutId id="2147483667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3" r:id="rId14"/>
    <p:sldLayoutId id="2147483674" r:id="rId15"/>
    <p:sldLayoutId id="2147483675" r:id="rId16"/>
    <p:sldLayoutId id="2147483651" r:id="rId17"/>
    <p:sldLayoutId id="2147483677" r:id="rId18"/>
    <p:sldLayoutId id="2147483670" r:id="rId19"/>
    <p:sldLayoutId id="2147483676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54866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63688" y="1196752"/>
            <a:ext cx="6552728" cy="3888432"/>
          </a:xfrm>
        </p:spPr>
        <p:txBody>
          <a:bodyPr>
            <a:noAutofit/>
          </a:bodyPr>
          <a:lstStyle/>
          <a:p>
            <a:pPr algn="ctr"/>
            <a:r>
              <a:rPr lang="fi-FI" sz="4000" dirty="0"/>
              <a:t> </a:t>
            </a:r>
            <a:br>
              <a:rPr lang="fi-FI" sz="4000" dirty="0"/>
            </a:br>
            <a:r>
              <a:rPr lang="fi-FI" sz="3000" dirty="0"/>
              <a:t>Talous ja toiminta, riskienhallinta</a:t>
            </a:r>
            <a:br>
              <a:rPr lang="fi-FI" sz="3200" dirty="0"/>
            </a:br>
            <a:r>
              <a:rPr lang="fi-FI" sz="1800" dirty="0"/>
              <a:t>Kunnanhallitus 4.6.2024</a:t>
            </a:r>
            <a:br>
              <a:rPr lang="fi-FI" sz="1800" dirty="0"/>
            </a:br>
            <a:r>
              <a:rPr lang="fi-FI" sz="1800" dirty="0"/>
              <a:t>Kunnanvaltuusto 11.6.2024</a:t>
            </a:r>
            <a:br>
              <a:rPr lang="fi-FI" sz="2000" dirty="0"/>
            </a:br>
            <a:endParaRPr lang="fi-FI" sz="2000" i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080720" cy="1800200"/>
          </a:xfrm>
        </p:spPr>
        <p:txBody>
          <a:bodyPr>
            <a:normAutofit/>
          </a:bodyPr>
          <a:lstStyle/>
          <a:p>
            <a:r>
              <a:rPr lang="fi-FI" sz="1800" dirty="0"/>
              <a:t>                               Maarit Alikoski</a:t>
            </a:r>
          </a:p>
        </p:txBody>
      </p:sp>
    </p:spTree>
    <p:extLst>
      <p:ext uri="{BB962C8B-B14F-4D97-AF65-F5344CB8AC3E}">
        <p14:creationId xmlns:p14="http://schemas.microsoft.com/office/powerpoint/2010/main" val="178922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D4C555-6A3E-052A-E7D7-BEB44411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100" dirty="0"/>
              <a:t>Riskienhallinta 1-9/2023</a:t>
            </a:r>
            <a:br>
              <a:rPr lang="fi-FI" dirty="0"/>
            </a:br>
            <a:r>
              <a:rPr lang="fi-FI" sz="3100" dirty="0">
                <a:solidFill>
                  <a:srgbClr val="00B050"/>
                </a:solidFill>
              </a:rPr>
              <a:t>Strategiset riskit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0D17FA3-0B29-687E-D272-04B30A570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26199"/>
              </p:ext>
            </p:extLst>
          </p:nvPr>
        </p:nvGraphicFramePr>
        <p:xfrm>
          <a:off x="457201" y="2132856"/>
          <a:ext cx="7643192" cy="290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828">
                  <a:extLst>
                    <a:ext uri="{9D8B030D-6E8A-4147-A177-3AD203B41FA5}">
                      <a16:colId xmlns:a16="http://schemas.microsoft.com/office/drawing/2014/main" val="434711338"/>
                    </a:ext>
                  </a:extLst>
                </a:gridCol>
                <a:gridCol w="1219677">
                  <a:extLst>
                    <a:ext uri="{9D8B030D-6E8A-4147-A177-3AD203B41FA5}">
                      <a16:colId xmlns:a16="http://schemas.microsoft.com/office/drawing/2014/main" val="1646363449"/>
                    </a:ext>
                  </a:extLst>
                </a:gridCol>
                <a:gridCol w="1078462">
                  <a:extLst>
                    <a:ext uri="{9D8B030D-6E8A-4147-A177-3AD203B41FA5}">
                      <a16:colId xmlns:a16="http://schemas.microsoft.com/office/drawing/2014/main" val="1035794749"/>
                    </a:ext>
                  </a:extLst>
                </a:gridCol>
                <a:gridCol w="1372848">
                  <a:extLst>
                    <a:ext uri="{9D8B030D-6E8A-4147-A177-3AD203B41FA5}">
                      <a16:colId xmlns:a16="http://schemas.microsoft.com/office/drawing/2014/main" val="3654195248"/>
                    </a:ext>
                  </a:extLst>
                </a:gridCol>
                <a:gridCol w="1243592">
                  <a:extLst>
                    <a:ext uri="{9D8B030D-6E8A-4147-A177-3AD203B41FA5}">
                      <a16:colId xmlns:a16="http://schemas.microsoft.com/office/drawing/2014/main" val="3336694095"/>
                    </a:ext>
                  </a:extLst>
                </a:gridCol>
                <a:gridCol w="1712785">
                  <a:extLst>
                    <a:ext uri="{9D8B030D-6E8A-4147-A177-3AD203B41FA5}">
                      <a16:colId xmlns:a16="http://schemas.microsoft.com/office/drawing/2014/main" val="988961975"/>
                    </a:ext>
                  </a:extLst>
                </a:gridCol>
              </a:tblGrid>
              <a:tr h="1171937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Haavoittuva henkilöstörakenne ja yllättävät, poikkeukselliset tilanteet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Avainhenkilöiden pitkät poissaolot ja varahenkilöiden puute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Työntekijöiden työtä ohjaavien linjausten ja ohjeistusten puutteet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Töiden ja prosessien keskeytyminen ja viivästykset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Korjaavat toimenpiteet, lisätyö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Varahenkilöjärjestelmä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Hyvä perehdytys, ajantasaiset linjaukset ja ohjeistukset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1000" dirty="0">
                          <a:effectLst/>
                        </a:rPr>
                        <a:t>Vastuuhenkilöt</a:t>
                      </a: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Varahenkilösiirrot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Hyvä ohjeistus, tärkeät tiedot ja usein kysytyt (FAQ) kirjattu muistiin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1395340934"/>
                  </a:ext>
                </a:extLst>
              </a:tr>
              <a:tr h="781291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Tiloihin liittyvät riskit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b="1" dirty="0">
                          <a:effectLst/>
                        </a:rPr>
                        <a:t>Kunnan tilojen heikko saavutettavuus</a:t>
                      </a:r>
                      <a:endParaRPr lang="fi-FI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b="1" dirty="0">
                          <a:effectLst/>
                        </a:rPr>
                        <a:t>Paikallisyhteisöjen toiminnan ja kumppanuuksien kehittämisen estyminen</a:t>
                      </a:r>
                      <a:endParaRPr lang="fi-FI" sz="1000" b="1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b="1" dirty="0">
                          <a:effectLst/>
                        </a:rPr>
                        <a:t>Kunnan tilojen käytön uudet linjaukset</a:t>
                      </a:r>
                      <a:endParaRPr lang="fi-FI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Kunnanjohtaja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Koordinaattori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Vapaa-aikasihteeri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Selvitetään korjaavat käytännön toimet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2487903367"/>
                  </a:ext>
                </a:extLst>
              </a:tr>
              <a:tr h="911506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Irtaimistoon, esineistöön ja aineistoihin liittyvät riskit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Työvälineiden rikkoontuminen 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Työteon hidastuminen / estyminen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Huolehditaan laitteistojen ja ohjelmistojen kunnossapidosta ja päivityksistä keskitetysti, tiedonhallintasuunnitelma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Kunnanjohtaja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Laitteistojen ja ohjelmistojen uusinta, tiedon pelastaminen ja uudelleentallennus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390022056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F1DAA9-17FC-3679-D553-EA9E6D92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10DE0-1747-2917-83D5-D18B0CF4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BF88837-78CB-4EB4-8C6C-E00D94D4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67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846B64-3543-832B-56B7-78A0B9FD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Riskienhallinta 1-4/2024</a:t>
            </a:r>
            <a:br>
              <a:rPr lang="fi-FI" sz="2800" dirty="0"/>
            </a:br>
            <a:r>
              <a:rPr lang="fi-FI" sz="2800" dirty="0">
                <a:solidFill>
                  <a:srgbClr val="FF0000"/>
                </a:solidFill>
              </a:rPr>
              <a:t>Taloudelliset riskit..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C9761FD9-8305-D94F-9744-158FED263F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47547"/>
              </p:ext>
            </p:extLst>
          </p:nvPr>
        </p:nvGraphicFramePr>
        <p:xfrm>
          <a:off x="457200" y="2569845"/>
          <a:ext cx="7306340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265">
                  <a:extLst>
                    <a:ext uri="{9D8B030D-6E8A-4147-A177-3AD203B41FA5}">
                      <a16:colId xmlns:a16="http://schemas.microsoft.com/office/drawing/2014/main" val="3374006684"/>
                    </a:ext>
                  </a:extLst>
                </a:gridCol>
                <a:gridCol w="1182011">
                  <a:extLst>
                    <a:ext uri="{9D8B030D-6E8A-4147-A177-3AD203B41FA5}">
                      <a16:colId xmlns:a16="http://schemas.microsoft.com/office/drawing/2014/main" val="530550962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val="3253225770"/>
                    </a:ext>
                  </a:extLst>
                </a:gridCol>
                <a:gridCol w="1292673">
                  <a:extLst>
                    <a:ext uri="{9D8B030D-6E8A-4147-A177-3AD203B41FA5}">
                      <a16:colId xmlns:a16="http://schemas.microsoft.com/office/drawing/2014/main" val="2499085995"/>
                    </a:ext>
                  </a:extLst>
                </a:gridCol>
                <a:gridCol w="1278026">
                  <a:extLst>
                    <a:ext uri="{9D8B030D-6E8A-4147-A177-3AD203B41FA5}">
                      <a16:colId xmlns:a16="http://schemas.microsoft.com/office/drawing/2014/main" val="2619560920"/>
                    </a:ext>
                  </a:extLst>
                </a:gridCol>
                <a:gridCol w="1538948">
                  <a:extLst>
                    <a:ext uri="{9D8B030D-6E8A-4147-A177-3AD203B41FA5}">
                      <a16:colId xmlns:a16="http://schemas.microsoft.com/office/drawing/2014/main" val="3065586920"/>
                    </a:ext>
                  </a:extLst>
                </a:gridCol>
              </a:tblGrid>
              <a:tr h="390646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nimi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kuvaus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toteutumisen vaikutukset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ehkäisy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seurantavastuu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Toimenpiteet riskin toteutuessa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1869371160"/>
                  </a:ext>
                </a:extLst>
              </a:tr>
              <a:tr h="1432367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Useampi ennalta-arvaamaton kuluerä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b="1" dirty="0">
                          <a:solidFill>
                            <a:srgbClr val="FF0000"/>
                          </a:solidFill>
                          <a:effectLst/>
                        </a:rPr>
                        <a:t>Voi liittyä valtionosuuksiin, muihin valtion budjettitoimenpiteisiin tai kunnan verotulokertymään</a:t>
                      </a:r>
                      <a:endParaRPr lang="fi-FI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fi-FI" sz="900" b="1" dirty="0">
                          <a:solidFill>
                            <a:srgbClr val="FF0000"/>
                          </a:solidFill>
                          <a:effectLst/>
                        </a:rPr>
                        <a:t>Kunnan henkilöstömenoihin tai ennakoimattomiin, pakollisiin toimintamenoihin</a:t>
                      </a:r>
                      <a:endParaRPr lang="fi-FI" sz="1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TA-ylitykset/ pakolliset ta-muutokset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Ennakointi talousarvion ja -suunnitelman valmistelussa, talousarvion askeltava, vuorovaikutteinen valmistelu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Taloudellisten vaikutusten ennakkoarviointien toteuttaminen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Kunnanjohtaja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Johtavat viranhaltijat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Esihenkilöt</a:t>
                      </a:r>
                      <a:endParaRPr lang="fi-FI" sz="1000" dirty="0">
                        <a:effectLst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Haittojen minimointi 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4207090704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C8AB5A-21DD-6945-C76B-8AA3AEDC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D13C69-3A6C-CB98-C6EC-5C78C95A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5872125-417A-B0E0-B34C-EB2BB4604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TALOUDELLISET RISKIT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4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C5AE7E-4DE7-A3FF-76DC-A1A69727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Riskienhallinta1-4/2024</a:t>
            </a:r>
            <a:br>
              <a:rPr lang="fi-FI" sz="2800" dirty="0"/>
            </a:br>
            <a:r>
              <a:rPr lang="fi-FI" sz="2800" dirty="0">
                <a:solidFill>
                  <a:srgbClr val="FF0000"/>
                </a:solidFill>
              </a:rPr>
              <a:t>Toiminnalliset riskit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3A2A8FE-1F4D-3C14-3CAC-DBAC00CE2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493492"/>
              </p:ext>
            </p:extLst>
          </p:nvPr>
        </p:nvGraphicFramePr>
        <p:xfrm>
          <a:off x="1041468" y="1600200"/>
          <a:ext cx="6265331" cy="4133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964">
                  <a:extLst>
                    <a:ext uri="{9D8B030D-6E8A-4147-A177-3AD203B41FA5}">
                      <a16:colId xmlns:a16="http://schemas.microsoft.com/office/drawing/2014/main" val="1088848445"/>
                    </a:ext>
                  </a:extLst>
                </a:gridCol>
                <a:gridCol w="815275">
                  <a:extLst>
                    <a:ext uri="{9D8B030D-6E8A-4147-A177-3AD203B41FA5}">
                      <a16:colId xmlns:a16="http://schemas.microsoft.com/office/drawing/2014/main" val="3324108317"/>
                    </a:ext>
                  </a:extLst>
                </a:gridCol>
                <a:gridCol w="885541">
                  <a:extLst>
                    <a:ext uri="{9D8B030D-6E8A-4147-A177-3AD203B41FA5}">
                      <a16:colId xmlns:a16="http://schemas.microsoft.com/office/drawing/2014/main" val="4007718432"/>
                    </a:ext>
                  </a:extLst>
                </a:gridCol>
                <a:gridCol w="1103320">
                  <a:extLst>
                    <a:ext uri="{9D8B030D-6E8A-4147-A177-3AD203B41FA5}">
                      <a16:colId xmlns:a16="http://schemas.microsoft.com/office/drawing/2014/main" val="2033133705"/>
                    </a:ext>
                  </a:extLst>
                </a:gridCol>
                <a:gridCol w="788750">
                  <a:extLst>
                    <a:ext uri="{9D8B030D-6E8A-4147-A177-3AD203B41FA5}">
                      <a16:colId xmlns:a16="http://schemas.microsoft.com/office/drawing/2014/main" val="3494292244"/>
                    </a:ext>
                  </a:extLst>
                </a:gridCol>
                <a:gridCol w="1584481">
                  <a:extLst>
                    <a:ext uri="{9D8B030D-6E8A-4147-A177-3AD203B41FA5}">
                      <a16:colId xmlns:a16="http://schemas.microsoft.com/office/drawing/2014/main" val="6206443"/>
                    </a:ext>
                  </a:extLst>
                </a:gridCol>
              </a:tblGrid>
              <a:tr h="335177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nimi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kuvaus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toteutumisen vaikutukset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ehkäisy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seurantavastuu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Toimenpiteet riskin toteutuessa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246512235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Yhteistyöhön liittyvät häiriöt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Sopimuksiin liittyvät ongelmat ja rikkomukset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Palvelutuotanto vaikeutuu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Ennakoidaan sopimusteksteissä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Kunnanhallitus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Jory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Esimiehet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Palvelutuotannon jatkuvuussuunnitelman mukaisesti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298551449"/>
                  </a:ext>
                </a:extLst>
              </a:tr>
              <a:tr h="558628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Infrastruktuurin häiriöt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Häiriöt sähkön, veden ja lämmönjakelussa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Palvelutuotanto vaikeutuu, mahdollisten evakuointien organisointi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Ajantasainen valmiussuunnittelu ja harjoittelu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 dirty="0">
                          <a:effectLst/>
                        </a:rPr>
                        <a:t>Kunnanjohtaja/tekninen johtaja, </a:t>
                      </a:r>
                      <a:r>
                        <a:rPr lang="fi-FI" sz="700" dirty="0" err="1">
                          <a:effectLst/>
                        </a:rPr>
                        <a:t>jory</a:t>
                      </a:r>
                      <a:endParaRPr lang="fi-FI" sz="900" dirty="0">
                        <a:effectLst/>
                      </a:endParaRPr>
                    </a:p>
                    <a:p>
                      <a:r>
                        <a:rPr lang="fi-FI" sz="700" dirty="0">
                          <a:effectLst/>
                        </a:rPr>
                        <a:t> 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Varavoimajärjestelmien ja varastojen käyttöönotto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378782002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Tietoliikenneongelmat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Ohjelmistojen sakkaaminen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Työt keskeytyvät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Huollot ja päivitykset hoidetaan.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Tietolatvan varahenkilö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Tietolatva Oy</a:t>
                      </a: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Varajärjestelmien käyttöönotto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245944949"/>
                  </a:ext>
                </a:extLst>
              </a:tr>
              <a:tr h="1340708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Tietoturvariskit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 tietovarastoihin tunkeutuminen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Tietovarastojen vahingoittaminen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 normaalin toiminnan estyminen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Tietojen menettäminen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Henkilöstön tietoturvakoulutus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Käyttöoikeuksien ajantasallapito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Y-aseman tietojen läpikäynti ja päivitys, tarpeettomien Y-asemien poistaminen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Luottamuksellisten tietojen salassapito-velvollisuuden noudattaminen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Kaikki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Ilmoitus viranomaiselle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Muiden tietojen turvaaminen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300069609"/>
                  </a:ext>
                </a:extLst>
              </a:tr>
              <a:tr h="446903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Tiloihin liittyvät riskit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Sisäilmaongelmat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Terveys- ja toimintahaitta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Laadukas kiinteistönhoito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Kuntokartoitukset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Korjaussuunnitelmat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Esimiehet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Kiinteistönhoito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Sisäilmatyöryhmä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Korjausuunnitelmat ja niiden toteuttaminen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536387197"/>
                  </a:ext>
                </a:extLst>
              </a:tr>
              <a:tr h="782080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Laaja yhteiskunnallinen poikkeustilanne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Luonnon ääri-ilmiöt, laajat kyberhyökkäykset, yleislakko, hallitsematon maahanmuutto, sota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Toimitaan poikkeusolojen viranomaisohjauksessa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Ajantasainen, käytännössä toimiva valmiussuunnitelma sekä kriisiviestinnän suunnitelma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Kunnanhallitus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Jory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 dirty="0">
                          <a:effectLst/>
                        </a:rPr>
                        <a:t>Toimitaan vahvistetun valmiussuunnitelman ja kriisiviestintäohjeen sekä viranomaismääräysten mukaisesti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474172995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EC93AF-C33C-B48F-2B73-90FCA2DB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C940C3-89BE-A404-5EA8-01FB4DB6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01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0C827-F731-3858-049D-FF0FBC44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3100" dirty="0"/>
            </a:br>
            <a:br>
              <a:rPr lang="fi-FI" sz="3100"/>
            </a:br>
            <a:r>
              <a:rPr lang="fi-FI" sz="3100"/>
              <a:t>Riskienhallinta 1-4/2024</a:t>
            </a:r>
            <a:br>
              <a:rPr lang="fi-FI" sz="3100" dirty="0"/>
            </a:br>
            <a:r>
              <a:rPr lang="fi-FI" sz="3100" dirty="0">
                <a:solidFill>
                  <a:srgbClr val="FFC000"/>
                </a:solidFill>
              </a:rPr>
              <a:t>Toiminnalliset riskit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A7B8534-A7B6-9F78-FFE1-F3CA0FF4C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515791"/>
              </p:ext>
            </p:extLst>
          </p:nvPr>
        </p:nvGraphicFramePr>
        <p:xfrm>
          <a:off x="457200" y="1988840"/>
          <a:ext cx="7133260" cy="3444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35879877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81375777"/>
                    </a:ext>
                  </a:extLst>
                </a:gridCol>
                <a:gridCol w="1476867">
                  <a:extLst>
                    <a:ext uri="{9D8B030D-6E8A-4147-A177-3AD203B41FA5}">
                      <a16:colId xmlns:a16="http://schemas.microsoft.com/office/drawing/2014/main" val="3566539356"/>
                    </a:ext>
                  </a:extLst>
                </a:gridCol>
                <a:gridCol w="1086723">
                  <a:extLst>
                    <a:ext uri="{9D8B030D-6E8A-4147-A177-3AD203B41FA5}">
                      <a16:colId xmlns:a16="http://schemas.microsoft.com/office/drawing/2014/main" val="2587963231"/>
                    </a:ext>
                  </a:extLst>
                </a:gridCol>
                <a:gridCol w="2183062">
                  <a:extLst>
                    <a:ext uri="{9D8B030D-6E8A-4147-A177-3AD203B41FA5}">
                      <a16:colId xmlns:a16="http://schemas.microsoft.com/office/drawing/2014/main" val="339418635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Luonnon ääri-ilmiöt, laajat kyberhyökkäykset, yleislakko, hallitsematon maahanmuutto, sota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Toimitaan häiriötilanteiden ja poikkeusolojen viranomais-ohjauksessa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Ajantasainen, käytännössä toimiva valmiussuunnitelma sekä kriisiviestinnän suunnitelma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Seurantavastuu</a:t>
                      </a: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Toimitaan valmiussuunnitelman ja kriisiviestintäohjeen sekä viranomaismääräysten mukaisesti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3799981587"/>
                  </a:ext>
                </a:extLst>
              </a:tr>
              <a:tr h="2364634">
                <a:tc>
                  <a:txBody>
                    <a:bodyPr/>
                    <a:lstStyle/>
                    <a:p>
                      <a:endParaRPr lang="fi-FI" sz="9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Kyberhyökkäykset ja hybridivaikuttaminen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Laajat ja pitkäkestoiset sähkökatkot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Vesihuollon saatavuusongelmat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Suurpalo</a:t>
                      </a:r>
                    </a:p>
                    <a:p>
                      <a:endParaRPr lang="fi-FI" sz="900" dirty="0">
                        <a:effectLst/>
                      </a:endParaRPr>
                    </a:p>
                    <a:p>
                      <a:endParaRPr lang="fi-FI" sz="9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Laaja epidemia, johon työntekijät ja asukkaat sairastuvat</a:t>
                      </a:r>
                    </a:p>
                    <a:p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endParaRPr lang="fi-FI" sz="9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Palvelutuotanto pysähtyy osittain tai kokonaan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endParaRPr lang="fi-FI" sz="9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Kuten yllä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endParaRPr lang="fi-FI" sz="9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Kunnanhallitus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Johtoryhmä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Viranomaiset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endParaRPr lang="fi-FI" sz="9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Kuten yllä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4234104178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9F5457-9FDF-0196-3EDB-7E6F7D61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21C6D6-33FB-6246-02AC-0193FDBD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59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0C98E7-6594-4F4A-18C8-FF4E081A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3100" dirty="0"/>
            </a:br>
            <a:r>
              <a:rPr lang="fi-FI" sz="3100" dirty="0"/>
              <a:t>Riskienhallinta 1-9/2023</a:t>
            </a:r>
            <a:br>
              <a:rPr lang="fi-FI" sz="3100" dirty="0"/>
            </a:br>
            <a:r>
              <a:rPr lang="fi-FI" sz="3100" dirty="0">
                <a:solidFill>
                  <a:srgbClr val="00B050"/>
                </a:solidFill>
              </a:rPr>
              <a:t>Vahinkoriskit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CE2DA2B-AFBA-A1AB-B626-7E03239EE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84899"/>
              </p:ext>
            </p:extLst>
          </p:nvPr>
        </p:nvGraphicFramePr>
        <p:xfrm>
          <a:off x="1041469" y="1600200"/>
          <a:ext cx="6268898" cy="4133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019">
                  <a:extLst>
                    <a:ext uri="{9D8B030D-6E8A-4147-A177-3AD203B41FA5}">
                      <a16:colId xmlns:a16="http://schemas.microsoft.com/office/drawing/2014/main" val="1761851404"/>
                    </a:ext>
                  </a:extLst>
                </a:gridCol>
                <a:gridCol w="845689">
                  <a:extLst>
                    <a:ext uri="{9D8B030D-6E8A-4147-A177-3AD203B41FA5}">
                      <a16:colId xmlns:a16="http://schemas.microsoft.com/office/drawing/2014/main" val="1684548341"/>
                    </a:ext>
                  </a:extLst>
                </a:gridCol>
                <a:gridCol w="927140">
                  <a:extLst>
                    <a:ext uri="{9D8B030D-6E8A-4147-A177-3AD203B41FA5}">
                      <a16:colId xmlns:a16="http://schemas.microsoft.com/office/drawing/2014/main" val="410985439"/>
                    </a:ext>
                  </a:extLst>
                </a:gridCol>
                <a:gridCol w="1112382">
                  <a:extLst>
                    <a:ext uri="{9D8B030D-6E8A-4147-A177-3AD203B41FA5}">
                      <a16:colId xmlns:a16="http://schemas.microsoft.com/office/drawing/2014/main" val="419682053"/>
                    </a:ext>
                  </a:extLst>
                </a:gridCol>
                <a:gridCol w="789837">
                  <a:extLst>
                    <a:ext uri="{9D8B030D-6E8A-4147-A177-3AD203B41FA5}">
                      <a16:colId xmlns:a16="http://schemas.microsoft.com/office/drawing/2014/main" val="3780811559"/>
                    </a:ext>
                  </a:extLst>
                </a:gridCol>
                <a:gridCol w="1570831">
                  <a:extLst>
                    <a:ext uri="{9D8B030D-6E8A-4147-A177-3AD203B41FA5}">
                      <a16:colId xmlns:a16="http://schemas.microsoft.com/office/drawing/2014/main" val="3809556800"/>
                    </a:ext>
                  </a:extLst>
                </a:gridCol>
              </a:tblGrid>
              <a:tr h="335177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nimi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kuvaus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toteutumisen vaikutukset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ehkäisy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Riskin seurantavastuu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Toimenpiteet riskin toteutuessa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107466857"/>
                  </a:ext>
                </a:extLst>
              </a:tr>
              <a:tr h="670354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Työtapaturmat, työperäisten sairauksien lisääntyminen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Työmatkatapaturmat,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liukkaus ja erilaiset loukkaantumiset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Poissaolojen lisääntyminen, hallinnon tukipalvelujen häiriöt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Työhyvinvoinnin kehittäminen ja seuranta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Oman ja yhteisen vastuun vahvistaminen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Hyvä liukkaudentorjunta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Kunnanjohtaja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/kunnansihteeri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talous- ja henkilöstö-asiantuntija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Työterveyshuolto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314183765"/>
                  </a:ext>
                </a:extLst>
              </a:tr>
              <a:tr h="782080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Väkivalta, omaisuusrikokset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Väkivaltainen asiakas, uhkaavat tilanteet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Omaisuusvarkaus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Työntekijän/-tekijöiden ja mahd. muiden asiakkaiden loukkaantuminen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Menetetty omaisuus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Väkivaltaisen asiakkaan kohtaaminen -koulutus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EA-koulutus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Hätä-/varapoistumistiet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Arvokkaiden esineiden, tavaroiden asettelu ja suojaaminen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Jory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Kaikki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Tilanteen rauhoittaminen ja sovittelu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Henkilöstön ja muiden asiakkaiden turvaaminen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Poliisille / pelastusviranomaisille ilmoittaminen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864173897"/>
                  </a:ext>
                </a:extLst>
              </a:tr>
              <a:tr h="558628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Kuljetuksiin, liikkumiseen ja liikenteeseen liittyvät riskit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Lauttayhteyden häiriöt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Palvelutoiminta häiriintyy tai estyy kokonaan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Lauttaliikenteen häiriötilanteiden toimintasuunnitema, mkl. viestintä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Jory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Aluehallinto-viranomaiset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 nopea ja toimiva poikkeusolojen viestintä sekä varasuunnitelman toteuttaminen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211930693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Vesivahinko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Kv-sali/keittiötila, wc:t, putket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Toimitilojen rajoitettu käyttö tai sulkeminen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Kunnossapito, ohjeistus, harjoittelu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Kunnanjohtaja/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kunnansihteeri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Väistötilat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887083730"/>
                  </a:ext>
                </a:extLst>
              </a:tr>
              <a:tr h="893805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Tulipalo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Tulipalo kunnan-talolla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Henkilö-, laite- ja asiakirjavahingot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Hyvä paloturvallisuus on jokaisen vastuulla. Tulipalotilanteessa nopea, systemaattinen toiminta.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Ensisammutuslaitteet toimikuntoisina ja varmistettu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Kunnanjohtaja/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kunnansihteeri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Ensisammutustoimenpiteet, hälytys, asiakkaiden ja työntekijöiden evakuointi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625316726"/>
                  </a:ext>
                </a:extLst>
              </a:tr>
              <a:tr h="558628"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Muu, mikä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Sairauskohtaukset</a:t>
                      </a:r>
                      <a:endParaRPr lang="fi-FI" sz="900">
                        <a:effectLst/>
                      </a:endParaRPr>
                    </a:p>
                    <a:p>
                      <a:r>
                        <a:rPr lang="fi-FI" sz="700">
                          <a:effectLst/>
                        </a:rPr>
                        <a:t> 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Asiakas tai työntekijä saa vakavan sairauskohtauksen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Hengenvaara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Työntekijöiden EA-koulutukset ja -tarvik-keet sekä lääkekaappi ajantasalla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>
                          <a:effectLst/>
                        </a:rPr>
                        <a:t>Kaikki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tc>
                  <a:txBody>
                    <a:bodyPr/>
                    <a:lstStyle/>
                    <a:p>
                      <a:r>
                        <a:rPr lang="fi-FI" sz="700" dirty="0" err="1">
                          <a:effectLst/>
                        </a:rPr>
                        <a:t>Hätäea:n</a:t>
                      </a:r>
                      <a:r>
                        <a:rPr lang="fi-FI" sz="700" dirty="0">
                          <a:effectLst/>
                        </a:rPr>
                        <a:t> toteuttaminen, sairaankuljetuksen hälyttäminen paikalle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277" marR="50277" marT="0" marB="0"/>
                </a:tc>
                <a:extLst>
                  <a:ext uri="{0D108BD9-81ED-4DB2-BD59-A6C34878D82A}">
                    <a16:rowId xmlns:a16="http://schemas.microsoft.com/office/drawing/2014/main" val="1479632824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0CA324-DEDA-37A6-9036-2B518E9F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F9AD44-782C-710C-369E-D1BF21D3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BAD176C-A2A1-E3F9-5DE8-F32E0507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50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B083D26-94F7-E2CF-508B-A6399A5A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864096"/>
          </a:xfrm>
        </p:spPr>
        <p:txBody>
          <a:bodyPr>
            <a:normAutofit/>
          </a:bodyPr>
          <a:lstStyle/>
          <a:p>
            <a:r>
              <a:rPr lang="fi-FI" dirty="0"/>
              <a:t>Talouden tunnusluvut; 4/2024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CCC3A85-3ABC-C163-E475-ECA2CDE60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112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Talouden tasainen toteuma 4/2024 = 33,33%</a:t>
            </a:r>
          </a:p>
          <a:p>
            <a:pPr marL="0" indent="0">
              <a:buNone/>
            </a:pPr>
            <a:r>
              <a:rPr lang="fi-FI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Kokonaisuutena tulot ja menot ovat toteutuneet hyvin tasaisen toteuma% mukaan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Toimintatuotot: 31,36%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Toimintakulut: 32,83%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	Henkilöstökulut yhteensä 36,60%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	Palvelujen ostot 29,94%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	Aineet, tarvikkeet, tavarat 31,14%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Toimintakate 33,60%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Verotulot 31,61%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Valtionosuudet 32,38%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Vuosikate 18,40%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Poistot 32,94%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Hallinnon tukipalvelut; tulot 3,05%, menot 36,07%, netto 37,84%</a:t>
            </a:r>
          </a:p>
        </p:txBody>
      </p:sp>
    </p:spTree>
    <p:extLst>
      <p:ext uri="{BB962C8B-B14F-4D97-AF65-F5344CB8AC3E}">
        <p14:creationId xmlns:p14="http://schemas.microsoft.com/office/powerpoint/2010/main" val="42621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1FE980-5EFF-17B3-CDB7-22F22836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5"/>
          </a:xfrm>
        </p:spPr>
        <p:txBody>
          <a:bodyPr>
            <a:normAutofit fontScale="90000"/>
          </a:bodyPr>
          <a:lstStyle/>
          <a:p>
            <a:pPr algn="l"/>
            <a:b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dirty="0">
                <a:latin typeface="Arial" panose="020B0604020202020204" pitchFamily="34" charset="0"/>
                <a:cs typeface="Arial" panose="020B0604020202020204" pitchFamily="34" charset="0"/>
              </a:rPr>
              <a:t>Kuntastrategian painopisteistä johdetut tavoitteet ja toimenpiteet; valtuusto</a:t>
            </a:r>
            <a:b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02BD55-1F5C-6E61-AF3C-50278A6A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600" dirty="0">
                <a:latin typeface="+mn-lt"/>
              </a:rPr>
              <a:t>Henkilöstöorganisaatio ja henkilöstöstrategia 2024 hyväksytty </a:t>
            </a:r>
            <a:r>
              <a:rPr lang="fi-FI" sz="2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i-FI" sz="2600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FCG-hanke, palveluorganisaatio</a:t>
            </a:r>
            <a:r>
              <a:rPr lang="fi-FI" sz="2600" dirty="0">
                <a:highlight>
                  <a:srgbClr val="FFFF00"/>
                </a:highlight>
                <a:latin typeface="+mn-lt"/>
              </a:rPr>
              <a:t> </a:t>
            </a:r>
          </a:p>
          <a:p>
            <a:r>
              <a:rPr lang="fi-FI" sz="2600" dirty="0">
                <a:latin typeface="+mn-lt"/>
              </a:rPr>
              <a:t>Hallintosääntö 2024 hyväksytty </a:t>
            </a:r>
            <a:r>
              <a:rPr lang="fi-FI" sz="2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i-FI" sz="2600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Valmistelussa</a:t>
            </a:r>
            <a:r>
              <a:rPr lang="fi-FI" sz="2600" dirty="0">
                <a:latin typeface="+mn-lt"/>
              </a:rPr>
              <a:t> </a:t>
            </a:r>
          </a:p>
          <a:p>
            <a:r>
              <a:rPr lang="fi-FI" sz="2600" dirty="0">
                <a:latin typeface="+mn-lt"/>
              </a:rPr>
              <a:t>Kuntastrategian 2020-2025 vuosipäivitys hyväksytty. Elinkeinostrategia ja toteuttamissuunnitelma hyväksytty </a:t>
            </a:r>
            <a:r>
              <a:rPr lang="fi-FI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Prosessi käynnistetty; 8/2023, 10/2023. </a:t>
            </a:r>
            <a:r>
              <a:rPr lang="fi-FI" sz="16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fi-FI" sz="2600" dirty="0">
                <a:latin typeface="+mn-lt"/>
                <a:sym typeface="Wingdings" panose="05000000000000000000" pitchFamily="2" charset="2"/>
              </a:rPr>
              <a:t>      </a:t>
            </a:r>
            <a:r>
              <a:rPr lang="fi-FI" sz="2600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Valmistelussa 8-9-10 / 2024 + TA2025, TS2026-2027</a:t>
            </a:r>
            <a:endParaRPr lang="fi-FI" sz="2600" dirty="0">
              <a:highlight>
                <a:srgbClr val="FFFF00"/>
              </a:highlight>
              <a:latin typeface="+mn-lt"/>
            </a:endParaRPr>
          </a:p>
          <a:p>
            <a:r>
              <a:rPr lang="fi-FI" sz="2600" dirty="0">
                <a:latin typeface="+mn-lt"/>
              </a:rPr>
              <a:t>Hyvinvointisuunnitelma 2024-2025 ja vuosiraportointi 2023 hyväksytty </a:t>
            </a:r>
            <a:r>
              <a:rPr lang="fi-FI" sz="2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fi-FI" sz="2600" dirty="0">
                <a:highlight>
                  <a:srgbClr val="FFFF00"/>
                </a:highlight>
                <a:latin typeface="+mn-lt"/>
                <a:sym typeface="Wingdings" panose="05000000000000000000" pitchFamily="2" charset="2"/>
              </a:rPr>
              <a:t>Valmistelussa</a:t>
            </a:r>
            <a:r>
              <a:rPr lang="fi-FI" sz="2600" dirty="0">
                <a:latin typeface="+mn-lt"/>
              </a:rPr>
              <a:t> </a:t>
            </a:r>
            <a:endParaRPr lang="fi-FI" sz="26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663117-3407-ACD8-19E6-533573F6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54C187-C648-9D11-90E5-04861AFE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7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93B50-EE4E-DF27-308A-D969A482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sz="3200" dirty="0">
                <a:latin typeface="Arial" panose="020B0604020202020204" pitchFamily="34" charset="0"/>
                <a:cs typeface="Arial" panose="020B0604020202020204" pitchFamily="34" charset="0"/>
              </a:rPr>
              <a:t>Kuntastrategian painopisteistä johdetut tavoitteet ja toimenpiteet; osallisuus ja vaalit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0268A-EC9E-7119-D6D6-6613756D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+mn-lt"/>
              </a:rPr>
              <a:t>Osallistuva budjetointi 2024; </a:t>
            </a:r>
            <a:r>
              <a:rPr lang="fi-FI" sz="2400" dirty="0">
                <a:highlight>
                  <a:srgbClr val="FFFF00"/>
                </a:highlight>
                <a:latin typeface="+mn-lt"/>
              </a:rPr>
              <a:t>prosessi valmisteltu</a:t>
            </a:r>
          </a:p>
          <a:p>
            <a:pPr marL="0" indent="0">
              <a:buNone/>
            </a:pPr>
            <a:r>
              <a:rPr lang="fi-FI" sz="2400" dirty="0">
                <a:latin typeface="+mn-lt"/>
              </a:rPr>
              <a:t>Vaalien järjestäminen:</a:t>
            </a:r>
          </a:p>
          <a:p>
            <a:pPr marL="0" indent="0">
              <a:buNone/>
            </a:pPr>
            <a:r>
              <a:rPr lang="fi-FI" sz="2400" dirty="0">
                <a:latin typeface="+mn-lt"/>
              </a:rPr>
              <a:t>- Vuoden 2024 </a:t>
            </a:r>
            <a:r>
              <a:rPr lang="fi-FI" sz="2400" dirty="0">
                <a:highlight>
                  <a:srgbClr val="FFFF00"/>
                </a:highlight>
                <a:latin typeface="+mn-lt"/>
              </a:rPr>
              <a:t>presidentinvaalit</a:t>
            </a:r>
            <a:r>
              <a:rPr lang="fi-FI" sz="2400" dirty="0">
                <a:latin typeface="+mn-lt"/>
              </a:rPr>
              <a:t> ennakkoäänestykset ja ensimmäinen (28.1.2024) ja toinen vaali (11.2.2024) järjestetty</a:t>
            </a:r>
          </a:p>
          <a:p>
            <a:pPr marL="0" indent="0">
              <a:buNone/>
            </a:pPr>
            <a:r>
              <a:rPr lang="fi-FI" sz="2400" dirty="0">
                <a:latin typeface="+mn-lt"/>
              </a:rPr>
              <a:t>- </a:t>
            </a:r>
            <a:r>
              <a:rPr lang="fi-FI" sz="2400" dirty="0">
                <a:highlight>
                  <a:srgbClr val="FFFF00"/>
                </a:highlight>
                <a:latin typeface="+mn-lt"/>
              </a:rPr>
              <a:t>EU-vaalit</a:t>
            </a:r>
            <a:r>
              <a:rPr lang="fi-FI" sz="2400" dirty="0">
                <a:latin typeface="+mn-lt"/>
              </a:rPr>
              <a:t> ennakkoäänestys ja varsinainen vaalipäivä (9.6.2024)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9C199-7266-A8B5-E8DD-BBA5C2CF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6C6597-6B87-381D-1031-D11F599E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0D9000-E0C1-E6FF-A14C-EB12D93A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200" dirty="0"/>
              <a:t>Kuntastrategian painopisteistä johdetut tavoitteet ja mittarit; kunnanhallitus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E97C34-E7EB-2CCD-4325-DEAFB85F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latin typeface="+mn-lt"/>
              </a:rPr>
              <a:t>Maapolitiikan tavoitteellinen toteuttaminen ja asukasmääräkasvu; </a:t>
            </a:r>
            <a:r>
              <a:rPr lang="fi-FI" sz="2800" dirty="0">
                <a:highlight>
                  <a:srgbClr val="FFFF00"/>
                </a:highlight>
                <a:latin typeface="+mn-lt"/>
              </a:rPr>
              <a:t>maankäytönsuunnittelija, aloittaa tehtävässä 8/2024</a:t>
            </a:r>
          </a:p>
          <a:p>
            <a:r>
              <a:rPr lang="fi-FI" sz="2800" dirty="0">
                <a:latin typeface="+mn-lt"/>
              </a:rPr>
              <a:t>Marjaniemen Nokan asemakaavan toteuttamissuunnitelma; </a:t>
            </a:r>
            <a:r>
              <a:rPr lang="fi-FI" sz="2800" dirty="0">
                <a:highlight>
                  <a:srgbClr val="FFFF00"/>
                </a:highlight>
                <a:latin typeface="+mn-lt"/>
              </a:rPr>
              <a:t>pohjaehdotus valmis (infra, loma-asutus, kalastajakylä, ekohotelli)</a:t>
            </a:r>
          </a:p>
          <a:p>
            <a:r>
              <a:rPr lang="fi-FI" sz="2800" dirty="0">
                <a:latin typeface="+mn-lt"/>
              </a:rPr>
              <a:t>FCG-hanke; </a:t>
            </a:r>
            <a:r>
              <a:rPr lang="fi-FI" sz="2800" dirty="0">
                <a:highlight>
                  <a:srgbClr val="FFFF00"/>
                </a:highlight>
                <a:latin typeface="+mn-lt"/>
              </a:rPr>
              <a:t>palveluorganisaatio, talouden kantokyky ja investoinnit, väestö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73151B-4510-D1DA-FE54-E763932F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2A6B59-CAF2-7E67-C61A-3C5B8921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76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2908C-96F2-E060-D36B-1B98F385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200" dirty="0"/>
              <a:t>Kuntastrategian painopisteistä johdetut tavoitteet ja mittarit; kunnanhallitus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9FE781-12A8-002C-9002-F2CE3B2F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latin typeface="+mn-lt"/>
              </a:rPr>
              <a:t>Hailuodon kunnan elinkeinotoimintaa edistävä toimintatapa;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yhteydet elinkeinotoimijoihin</a:t>
            </a:r>
          </a:p>
          <a:p>
            <a:r>
              <a:rPr lang="fi-FI" dirty="0">
                <a:latin typeface="+mn-lt"/>
              </a:rPr>
              <a:t>Yhtiöittämisselvitys (kiinteistö, lämpö, vesi)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KPMG, Kuntaliiton hanke</a:t>
            </a:r>
          </a:p>
          <a:p>
            <a:r>
              <a:rPr lang="fi-FI" dirty="0">
                <a:latin typeface="+mn-lt"/>
              </a:rPr>
              <a:t>Kiinteistöjen </a:t>
            </a:r>
            <a:r>
              <a:rPr lang="fi-FI" dirty="0" err="1">
                <a:latin typeface="+mn-lt"/>
              </a:rPr>
              <a:t>salkutuksen</a:t>
            </a:r>
            <a:r>
              <a:rPr lang="fi-FI" dirty="0">
                <a:latin typeface="+mn-lt"/>
              </a:rPr>
              <a:t> jatkotoimet, kiinteistö-</a:t>
            </a:r>
            <a:r>
              <a:rPr lang="fi-FI" dirty="0" err="1">
                <a:latin typeface="+mn-lt"/>
              </a:rPr>
              <a:t>jen</a:t>
            </a:r>
            <a:r>
              <a:rPr lang="fi-FI" dirty="0">
                <a:latin typeface="+mn-lt"/>
              </a:rPr>
              <a:t> kehittäminen; </a:t>
            </a:r>
            <a:r>
              <a:rPr lang="fi-FI" dirty="0" err="1">
                <a:highlight>
                  <a:srgbClr val="FFFF00"/>
                </a:highlight>
                <a:latin typeface="+mn-lt"/>
              </a:rPr>
              <a:t>Mäntyvilikki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, liiketilat </a:t>
            </a:r>
          </a:p>
          <a:p>
            <a:r>
              <a:rPr lang="fi-FI" dirty="0">
                <a:latin typeface="+mn-lt"/>
              </a:rPr>
              <a:t>Kunnantalon tilatehokkuuden parantaminen;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Luototuvan asukastupa, etätyöpisteet 8/2024</a:t>
            </a:r>
          </a:p>
          <a:p>
            <a:r>
              <a:rPr lang="fi-FI" dirty="0">
                <a:latin typeface="+mn-lt"/>
              </a:rPr>
              <a:t> TE24 –uudistus; </a:t>
            </a:r>
            <a:r>
              <a:rPr lang="fi-FI" dirty="0">
                <a:highlight>
                  <a:srgbClr val="FFFF00"/>
                </a:highlight>
                <a:latin typeface="+mn-lt"/>
              </a:rPr>
              <a:t>Valmistelussa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F87DDF-956F-6ED2-6957-1CA135FE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44F30B-4A06-90D9-2419-C693CCC1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78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9C9C28-D345-4A6D-B5A4-0669EDFA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sz="3200" dirty="0"/>
              <a:t>Kuntastrategian painopisteistä johdetut tavoitteet ja mittarit; kunnanhallitus, hallinto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2BD510-7469-0829-2C5A-41C53748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49077"/>
          </a:xfrm>
        </p:spPr>
        <p:txBody>
          <a:bodyPr>
            <a:normAutofit lnSpcReduction="10000"/>
          </a:bodyPr>
          <a:lstStyle/>
          <a:p>
            <a:r>
              <a:rPr lang="fi-FI" sz="2800" dirty="0">
                <a:latin typeface="+mn-lt"/>
              </a:rPr>
              <a:t>Hyvinvoinnin ja terveyden edistäminen; </a:t>
            </a:r>
            <a:r>
              <a:rPr lang="fi-FI" sz="2800" dirty="0">
                <a:highlight>
                  <a:srgbClr val="FFFF00"/>
                </a:highlight>
                <a:latin typeface="+mn-lt"/>
              </a:rPr>
              <a:t>koordinaattori</a:t>
            </a:r>
            <a:r>
              <a:rPr lang="fi-FI" sz="2800" dirty="0">
                <a:latin typeface="+mn-lt"/>
              </a:rPr>
              <a:t> 18.3.2024</a:t>
            </a:r>
          </a:p>
          <a:p>
            <a:r>
              <a:rPr lang="fi-FI" sz="2800" dirty="0">
                <a:highlight>
                  <a:srgbClr val="FFFF00"/>
                </a:highlight>
                <a:latin typeface="+mn-lt"/>
              </a:rPr>
              <a:t>Pohde yhteistyö ja yhdyspinta </a:t>
            </a:r>
            <a:r>
              <a:rPr lang="fi-FI" sz="2800" dirty="0">
                <a:latin typeface="+mn-lt"/>
              </a:rPr>
              <a:t>(laaja osa-alue), hankkeet, verkostot</a:t>
            </a:r>
          </a:p>
          <a:p>
            <a:r>
              <a:rPr lang="fi-FI" sz="2800" dirty="0">
                <a:highlight>
                  <a:srgbClr val="FFFF00"/>
                </a:highlight>
                <a:latin typeface="+mn-lt"/>
              </a:rPr>
              <a:t>Sisäinen moniammatillinen </a:t>
            </a:r>
            <a:r>
              <a:rPr lang="fi-FI" sz="2800" dirty="0" err="1">
                <a:latin typeface="+mn-lt"/>
              </a:rPr>
              <a:t>hyte</a:t>
            </a:r>
            <a:r>
              <a:rPr lang="fi-FI" sz="2800" dirty="0">
                <a:latin typeface="+mn-lt"/>
              </a:rPr>
              <a:t>-työ</a:t>
            </a:r>
          </a:p>
          <a:p>
            <a:r>
              <a:rPr lang="fi-FI" sz="2800" dirty="0">
                <a:highlight>
                  <a:srgbClr val="FFFF00"/>
                </a:highlight>
                <a:latin typeface="+mn-lt"/>
              </a:rPr>
              <a:t>Vanhus- ja vammaisneuvosto</a:t>
            </a:r>
          </a:p>
          <a:p>
            <a:r>
              <a:rPr lang="fi-FI" sz="2800" dirty="0">
                <a:highlight>
                  <a:srgbClr val="FFFF00"/>
                </a:highlight>
                <a:latin typeface="+mn-lt"/>
              </a:rPr>
              <a:t>Sivistys- ja hv lautakunta, jaosto</a:t>
            </a:r>
          </a:p>
          <a:p>
            <a:r>
              <a:rPr lang="fi-FI" sz="2800" dirty="0">
                <a:highlight>
                  <a:srgbClr val="FFFF00"/>
                </a:highlight>
                <a:latin typeface="+mn-lt"/>
              </a:rPr>
              <a:t>Luototuvan asukastupa</a:t>
            </a:r>
          </a:p>
          <a:p>
            <a:r>
              <a:rPr lang="fi-FI" sz="2800" dirty="0">
                <a:highlight>
                  <a:srgbClr val="FFFF00"/>
                </a:highlight>
                <a:latin typeface="+mn-lt"/>
              </a:rPr>
              <a:t>Lähidemokratiatoimikunta aloittanut työnsä</a:t>
            </a:r>
          </a:p>
          <a:p>
            <a:endParaRPr lang="fi-FI" sz="28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245744-480D-4F9E-1167-C7165E57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7E4622-6B76-43DC-1345-8505934A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32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5A01D9-6F73-01B6-4B38-2283FC61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3"/>
            <a:ext cx="8229600" cy="988221"/>
          </a:xfrm>
        </p:spPr>
        <p:txBody>
          <a:bodyPr>
            <a:noAutofit/>
          </a:bodyPr>
          <a:lstStyle/>
          <a:p>
            <a:r>
              <a:rPr lang="fi-FI" sz="3600" dirty="0"/>
              <a:t>Investointihanke; Hailuodon kestävästi uudistuvat retkeilyreitit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E2B8F1-63A6-0DDB-6CAF-48648899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dirty="0">
                <a:latin typeface="+mn-lt"/>
              </a:rPr>
              <a:t>Hankkeessa kehitetty 14 km laadukas vaellukseen ja pyöräilyyn soveltuva ympärivuotisen käytön reitti. Reitit palvelevat asukkaita, mökkiläisiä ja matkailijoita. Valmisteltu yhteistyössä Metsähallituksen kanssa.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dirty="0">
                <a:latin typeface="+mn-lt"/>
              </a:rPr>
              <a:t>Hankkeessa kehitetään Hailuodon luontomatkailua.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dirty="0">
                <a:latin typeface="+mn-lt"/>
              </a:rPr>
              <a:t>Investointihankkeen kokonaisrahoitus 100 810 €, josta kuntaosuus 30 243 €. Investointihankkeen valmistumisaste on 95/100%.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dirty="0">
                <a:latin typeface="+mn-lt"/>
              </a:rPr>
              <a:t>Yleisessä kehittämishankkeessa kehitetään Hailuodon luonto- ja kulttuurimatkailua elinkeinotoimijoiden osaamista vahvistamalla, yhteiskehittämällä uusia toimintatapoja sekä viestintää.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dirty="0">
                <a:latin typeface="+mn-lt"/>
              </a:rPr>
              <a:t>Hankkeen kokonaisrahoitus 78 700 €, josta kuntaosuus 0 €. Hankkeen toimenpiteet toteutuksessa 1-9/2024. </a:t>
            </a:r>
            <a:r>
              <a:rPr lang="fi-FI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--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fi-FI" sz="3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Kalasataman kehittäminen; 1. haku ei rahoitusta, 3. haku tulossa; ammattikalastajat  yhteydenotto</a:t>
            </a:r>
            <a:endParaRPr lang="fi-FI" sz="3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CB5F39-2CA2-0DA6-DC3E-DDCE90A9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3D08CB-7498-BA90-3D00-DDF38C49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02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93B83-A0B8-7884-0720-9D838108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Riskienhallinta 1-4/2024</a:t>
            </a:r>
            <a:br>
              <a:rPr lang="fi-FI" sz="2800" dirty="0"/>
            </a:br>
            <a:r>
              <a:rPr lang="fi-FI" sz="2800" dirty="0">
                <a:solidFill>
                  <a:srgbClr val="FF0000"/>
                </a:solidFill>
              </a:rPr>
              <a:t>Strategiset riskit ..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214DCD9-7F6F-FE8E-A327-3969AEF1D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61379"/>
              </p:ext>
            </p:extLst>
          </p:nvPr>
        </p:nvGraphicFramePr>
        <p:xfrm>
          <a:off x="457200" y="1541145"/>
          <a:ext cx="7282827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7933">
                  <a:extLst>
                    <a:ext uri="{9D8B030D-6E8A-4147-A177-3AD203B41FA5}">
                      <a16:colId xmlns:a16="http://schemas.microsoft.com/office/drawing/2014/main" val="1587914187"/>
                    </a:ext>
                  </a:extLst>
                </a:gridCol>
                <a:gridCol w="1162171">
                  <a:extLst>
                    <a:ext uri="{9D8B030D-6E8A-4147-A177-3AD203B41FA5}">
                      <a16:colId xmlns:a16="http://schemas.microsoft.com/office/drawing/2014/main" val="4270901822"/>
                    </a:ext>
                  </a:extLst>
                </a:gridCol>
                <a:gridCol w="1027615">
                  <a:extLst>
                    <a:ext uri="{9D8B030D-6E8A-4147-A177-3AD203B41FA5}">
                      <a16:colId xmlns:a16="http://schemas.microsoft.com/office/drawing/2014/main" val="376987483"/>
                    </a:ext>
                  </a:extLst>
                </a:gridCol>
                <a:gridCol w="1308120">
                  <a:extLst>
                    <a:ext uri="{9D8B030D-6E8A-4147-A177-3AD203B41FA5}">
                      <a16:colId xmlns:a16="http://schemas.microsoft.com/office/drawing/2014/main" val="3876302003"/>
                    </a:ext>
                  </a:extLst>
                </a:gridCol>
                <a:gridCol w="1184958">
                  <a:extLst>
                    <a:ext uri="{9D8B030D-6E8A-4147-A177-3AD203B41FA5}">
                      <a16:colId xmlns:a16="http://schemas.microsoft.com/office/drawing/2014/main" val="461130995"/>
                    </a:ext>
                  </a:extLst>
                </a:gridCol>
                <a:gridCol w="1632030">
                  <a:extLst>
                    <a:ext uri="{9D8B030D-6E8A-4147-A177-3AD203B41FA5}">
                      <a16:colId xmlns:a16="http://schemas.microsoft.com/office/drawing/2014/main" val="897341557"/>
                    </a:ext>
                  </a:extLst>
                </a:gridCol>
              </a:tblGrid>
              <a:tr h="520861"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nimi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kuvaus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toteutumisen vaikutukset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ehkäisy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Riskin seurantavastuu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Toimenpiteet riskin toteutuessa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461788420"/>
                  </a:ext>
                </a:extLst>
              </a:tr>
              <a:tr h="3255380">
                <a:tc>
                  <a:txBody>
                    <a:bodyPr/>
                    <a:lstStyle/>
                    <a:p>
                      <a:r>
                        <a:rPr lang="fi-FI" sz="900" b="1">
                          <a:solidFill>
                            <a:srgbClr val="FF0000"/>
                          </a:solidFill>
                          <a:effectLst/>
                        </a:rPr>
                        <a:t>Epäonnistuneet ratkaisut ja päätöksenteko</a:t>
                      </a:r>
                      <a:endParaRPr lang="fi-FI" sz="1000" b="1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fi-FI" sz="9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i-FI" sz="1000" b="1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fi-FI" sz="900" b="1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i-FI" sz="10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b="1" dirty="0">
                          <a:solidFill>
                            <a:srgbClr val="FF0000"/>
                          </a:solidFill>
                          <a:effectLst/>
                        </a:rPr>
                        <a:t>Ennakoimattomat/</a:t>
                      </a:r>
                      <a:endParaRPr lang="fi-FI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fi-FI" sz="900" b="1" dirty="0">
                          <a:solidFill>
                            <a:srgbClr val="FF0000"/>
                          </a:solidFill>
                          <a:effectLst/>
                        </a:rPr>
                        <a:t>odottamattomat päätösseuraamukset</a:t>
                      </a:r>
                      <a:endParaRPr lang="fi-FI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fi-FI" sz="9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i-FI" sz="1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fi-FI" sz="900" b="1" dirty="0">
                          <a:solidFill>
                            <a:schemeClr val="tx1"/>
                          </a:solidFill>
                          <a:effectLst/>
                        </a:rPr>
                        <a:t>Kuntastrategian </a:t>
                      </a:r>
                      <a:r>
                        <a:rPr lang="fi-FI" sz="900" b="1" dirty="0" err="1">
                          <a:solidFill>
                            <a:schemeClr val="tx1"/>
                          </a:solidFill>
                          <a:effectLst/>
                        </a:rPr>
                        <a:t>toiminnallistamisessa</a:t>
                      </a:r>
                      <a:r>
                        <a:rPr lang="fi-FI" sz="900" b="1" dirty="0">
                          <a:solidFill>
                            <a:schemeClr val="tx1"/>
                          </a:solidFill>
                          <a:effectLst/>
                        </a:rPr>
                        <a:t> ja toimintakulttuurin uudistamisessa epäonnistuminen</a:t>
                      </a:r>
                      <a:endParaRPr lang="fi-FI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Asetetut tavoitteet eivät toteudu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Kuntatalouden romahtaminen, uudistamisen pysähtyminen ja sitä seuraava negatiivisten tapahtumien ketju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>
                          <a:effectLst/>
                        </a:rPr>
                        <a:t>Konkreettinen ja laadukas kuntastrategian toteuttamissuunnitelma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Aikataulutettu kestävä ja synergiat hyödyntävä toteuttaminen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Toiminnallistamisen ajantasa-arviointi ja seuranta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Kuntatalouden ja -toiminnan sopeuttaminen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Tavoitteellinen avoimuus osana johtamista ja kunnan perustoiminnan uudistamista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 </a:t>
                      </a:r>
                      <a:endParaRPr lang="fi-FI" sz="1000">
                        <a:effectLst/>
                      </a:endParaRPr>
                    </a:p>
                    <a:p>
                      <a:r>
                        <a:rPr lang="fi-FI" sz="900">
                          <a:effectLst/>
                        </a:rPr>
                        <a:t>Päätösvaikutusten ennakkoarviointien toteuttaminen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Kunnanjohtaja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Johtavat viranhaltija</a:t>
                      </a:r>
                    </a:p>
                    <a:p>
                      <a:r>
                        <a:rPr lang="fi-FI" sz="900" dirty="0">
                          <a:effectLst/>
                        </a:rPr>
                        <a:t>Esihenkilöt</a:t>
                      </a:r>
                      <a:endParaRPr lang="fi-FI" sz="1000" dirty="0">
                        <a:effectLst/>
                      </a:endParaRPr>
                    </a:p>
                  </a:txBody>
                  <a:tcPr marL="58597" marR="58597" marT="0" marB="0"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effectLst/>
                        </a:rPr>
                        <a:t>Korjaavat, tapauskohtaiset toimenpiteet sekä suunnitelma riskin uusiutumisen estämisestä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Kuntastrategian päivitys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</a:endParaRPr>
                    </a:p>
                    <a:p>
                      <a:r>
                        <a:rPr lang="fi-FI" sz="900" dirty="0">
                          <a:effectLst/>
                        </a:rPr>
                        <a:t> 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97" marR="58597" marT="0" marB="0"/>
                </a:tc>
                <a:extLst>
                  <a:ext uri="{0D108BD9-81ED-4DB2-BD59-A6C34878D82A}">
                    <a16:rowId xmlns:a16="http://schemas.microsoft.com/office/drawing/2014/main" val="3714935243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B767D-D519-3064-4581-268D5DE7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C1B21B-B92D-3A29-FD04-7281C92E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61037C-2FB6-3FB8-27E3-2042EAD6B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STRATEGISET RISKIT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6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iluodon kunta">
      <a:dk1>
        <a:sysClr val="windowText" lastClr="000000"/>
      </a:dk1>
      <a:lt1>
        <a:sysClr val="window" lastClr="FFFFFF"/>
      </a:lt1>
      <a:dk2>
        <a:srgbClr val="354866"/>
      </a:dk2>
      <a:lt2>
        <a:srgbClr val="E6E7E8"/>
      </a:lt2>
      <a:accent1>
        <a:srgbClr val="354866"/>
      </a:accent1>
      <a:accent2>
        <a:srgbClr val="B881A9"/>
      </a:accent2>
      <a:accent3>
        <a:srgbClr val="90A63A"/>
      </a:accent3>
      <a:accent4>
        <a:srgbClr val="939598"/>
      </a:accent4>
      <a:accent5>
        <a:srgbClr val="1B75BC"/>
      </a:accent5>
      <a:accent6>
        <a:srgbClr val="CEBEB0"/>
      </a:accent6>
      <a:hlink>
        <a:srgbClr val="1B75BC"/>
      </a:hlink>
      <a:folHlink>
        <a:srgbClr val="B88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d91b7f-bdfe-4355-9e50-c41d7c0c5a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413E1752E0A4F9F319C7CF2FEBC50" ma:contentTypeVersion="17" ma:contentTypeDescription="Create a new document." ma:contentTypeScope="" ma:versionID="bc59f4c4b40133e4a34db5fc1db222b8">
  <xsd:schema xmlns:xsd="http://www.w3.org/2001/XMLSchema" xmlns:xs="http://www.w3.org/2001/XMLSchema" xmlns:p="http://schemas.microsoft.com/office/2006/metadata/properties" xmlns:ns3="f7d91b7f-bdfe-4355-9e50-c41d7c0c5a9e" xmlns:ns4="e3450c8e-e7eb-4e17-91ec-31376d63b056" targetNamespace="http://schemas.microsoft.com/office/2006/metadata/properties" ma:root="true" ma:fieldsID="e1dbdde997aac6c4f2002b85ee91fc54" ns3:_="" ns4:_="">
    <xsd:import namespace="f7d91b7f-bdfe-4355-9e50-c41d7c0c5a9e"/>
    <xsd:import namespace="e3450c8e-e7eb-4e17-91ec-31376d63b0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91b7f-bdfe-4355-9e50-c41d7c0c5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50c8e-e7eb-4e17-91ec-31376d63b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A6409-ED95-44A1-80DA-D484CA151E99}">
  <ds:schemaRefs>
    <ds:schemaRef ds:uri="f7d91b7f-bdfe-4355-9e50-c41d7c0c5a9e"/>
    <ds:schemaRef ds:uri="http://schemas.microsoft.com/office/2006/documentManagement/types"/>
    <ds:schemaRef ds:uri="http://www.w3.org/XML/1998/namespace"/>
    <ds:schemaRef ds:uri="http://purl.org/dc/terms/"/>
    <ds:schemaRef ds:uri="e3450c8e-e7eb-4e17-91ec-31376d63b05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71B852-F788-4DC0-9784-3294D0B44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3DD5F-5392-4B4A-B65E-1E9172B7B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91b7f-bdfe-4355-9e50-c41d7c0c5a9e"/>
    <ds:schemaRef ds:uri="e3450c8e-e7eb-4e17-91ec-31376d63b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1244</Words>
  <Application>Microsoft Office PowerPoint</Application>
  <PresentationFormat>Näytössä katseltava diaesitys (4:3)</PresentationFormat>
  <Paragraphs>319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Gisha</vt:lpstr>
      <vt:lpstr>Office-teema</vt:lpstr>
      <vt:lpstr>  Talous ja toiminta, riskienhallinta Kunnanhallitus 4.6.2024 Kunnanvaltuusto 11.6.2024 </vt:lpstr>
      <vt:lpstr>Talouden tunnusluvut; 4/2024</vt:lpstr>
      <vt:lpstr> Kuntastrategian painopisteistä johdetut tavoitteet ja toimenpiteet; valtuusto </vt:lpstr>
      <vt:lpstr>Kuntastrategian painopisteistä johdetut tavoitteet ja toimenpiteet; osallisuus ja vaalit</vt:lpstr>
      <vt:lpstr>Kuntastrategian painopisteistä johdetut tavoitteet ja mittarit; kunnanhallitus</vt:lpstr>
      <vt:lpstr>Kuntastrategian painopisteistä johdetut tavoitteet ja mittarit; kunnanhallitus</vt:lpstr>
      <vt:lpstr>Kuntastrategian painopisteistä johdetut tavoitteet ja mittarit; kunnanhallitus, hallinto</vt:lpstr>
      <vt:lpstr>Investointihanke; Hailuodon kestävästi uudistuvat retkeilyreitit </vt:lpstr>
      <vt:lpstr>Riskienhallinta 1-4/2024 Strategiset riskit .. </vt:lpstr>
      <vt:lpstr>Riskienhallinta 1-9/2023 Strategiset riskit</vt:lpstr>
      <vt:lpstr>Riskienhallinta 1-4/2024 Taloudelliset riskit..</vt:lpstr>
      <vt:lpstr>Riskienhallinta1-4/2024 Toiminnalliset riskit</vt:lpstr>
      <vt:lpstr>  Riskienhallinta 1-4/2024 Toiminnalliset riskit </vt:lpstr>
      <vt:lpstr> Riskienhallinta 1-9/2023 Vahinkoriskit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Ojala</dc:creator>
  <cp:lastModifiedBy>Maarit Alikoski</cp:lastModifiedBy>
  <cp:revision>110</cp:revision>
  <cp:lastPrinted>2023-10-31T15:19:59Z</cp:lastPrinted>
  <dcterms:created xsi:type="dcterms:W3CDTF">2016-02-03T09:26:05Z</dcterms:created>
  <dcterms:modified xsi:type="dcterms:W3CDTF">2024-06-07T16:38:21Z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0x010100CEF413E1752E0A4F9F319C7CF2FEBC50</vt:lpwstr>
  </property>
</Properties>
</file>