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0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36A2D0-7B45-453B-B3A5-7B3D11CF3EE8}" type="datetimeFigureOut">
              <a:rPr lang="fi-FI" smtClean="0"/>
              <a:t>7.6.2024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236C87-3580-4A58-89A4-DF39BB346F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5045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236C87-3580-4A58-89A4-DF39BB346F63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4978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5DF2AF-C74D-2C47-46D7-1B12584E47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807DE34-3EF8-EEBA-C9CC-1FD61CA056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B770646-5FE2-B197-E162-C572B632E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91D3-528E-4672-B99F-E35D23D11B4A}" type="datetimeFigureOut">
              <a:rPr lang="fi-FI" smtClean="0"/>
              <a:t>7.6.2024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27392B7-C727-B33A-A2D7-D553154DA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550A057-530D-BD16-DB79-0E32777B2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88E59-5861-4E3E-9222-4C712F8D12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089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F04B68-8341-DEEB-2BD2-DA982D9DB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71475BE-827E-E668-2AD3-730C3A1DB6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DA6B701-CC17-3E6F-BA93-3BBEFB50A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91D3-528E-4672-B99F-E35D23D11B4A}" type="datetimeFigureOut">
              <a:rPr lang="fi-FI" smtClean="0"/>
              <a:t>7.6.2024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89BAD32-C41F-0424-2D07-56DCC1903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F6EA8F7-1BCB-8176-5DB2-8EF266FB1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88E59-5861-4E3E-9222-4C712F8D12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2641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B367C52-1355-D6AB-A947-2D91178FD3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55C7BF1-9B47-7328-E9F4-EE5619B651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E4F9936-B262-2ED3-6ECE-FBFD517A8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91D3-528E-4672-B99F-E35D23D11B4A}" type="datetimeFigureOut">
              <a:rPr lang="fi-FI" smtClean="0"/>
              <a:t>7.6.2024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14BA346-691C-69A2-C08C-A834976D7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DDCB652-4632-505D-0DF9-A0D8F2DBD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88E59-5861-4E3E-9222-4C712F8D12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7714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D8E953-3990-B1AC-29F2-5504057BA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857860-2AAD-AC58-8196-54A303E87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7BA4B24-7DA9-A363-D4D9-B4F444D15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91D3-528E-4672-B99F-E35D23D11B4A}" type="datetimeFigureOut">
              <a:rPr lang="fi-FI" smtClean="0"/>
              <a:t>7.6.2024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52C589F-0E3D-92DA-BF83-BAE917700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DFF3090-2D64-1FCA-2227-94BC95EB2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88E59-5861-4E3E-9222-4C712F8D12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4796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593432-3606-C52F-D8B1-DF4D27E1D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1A808DB-B475-B751-28B9-53C7A3972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B1D3C1E-1491-149F-4BF6-763DA5676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91D3-528E-4672-B99F-E35D23D11B4A}" type="datetimeFigureOut">
              <a:rPr lang="fi-FI" smtClean="0"/>
              <a:t>7.6.2024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4AE0263-5542-DA34-3209-323E0F453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5A5FBF8-7773-7EED-6E99-342082EE2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88E59-5861-4E3E-9222-4C712F8D12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9487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31C7C4-30B3-889A-2A4B-E9575FC71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8697BE-C191-B304-D779-43625D919C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C7685EC-DFC8-696C-0A27-AFAAA2B442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C26A3CE-6E27-6F82-CE72-B3645D662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91D3-528E-4672-B99F-E35D23D11B4A}" type="datetimeFigureOut">
              <a:rPr lang="fi-FI" smtClean="0"/>
              <a:t>7.6.2024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20B11E2-ECBC-0552-5B26-EE5A6857E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A80F187-E953-037E-0134-8AE962FB5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88E59-5861-4E3E-9222-4C712F8D12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6882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386954-0E07-BD75-9EEF-D9AF2F258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0658793-39AC-3AE5-5595-D4440EB89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EC09F9C-BF8F-51D0-9260-DCA50C9123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5AD3A25-9A13-F73E-2CAC-BBAD617826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EF87F5B-5F68-72AA-222A-951770ECF0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DF70DBC-586F-B413-A982-DA16318A2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91D3-528E-4672-B99F-E35D23D11B4A}" type="datetimeFigureOut">
              <a:rPr lang="fi-FI" smtClean="0"/>
              <a:t>7.6.2024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CE5E2F4-B168-4EE1-F233-E3D121403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9AE0CEE-6806-997E-5C56-4769998A3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88E59-5861-4E3E-9222-4C712F8D12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7329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3B8DEB-5DDD-353F-E97F-5E7922AC7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F07ADB3-01C8-2FDB-B95F-DD0A4120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91D3-528E-4672-B99F-E35D23D11B4A}" type="datetimeFigureOut">
              <a:rPr lang="fi-FI" smtClean="0"/>
              <a:t>7.6.2024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3A82665-EF26-1E14-AE8B-904259491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3A7C454-A627-F554-C282-6947F8323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88E59-5861-4E3E-9222-4C712F8D12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7621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4D3E813-003F-9808-8AB5-744D4397D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91D3-528E-4672-B99F-E35D23D11B4A}" type="datetimeFigureOut">
              <a:rPr lang="fi-FI" smtClean="0"/>
              <a:t>7.6.2024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DF219F5-53D9-AE69-C98A-2D25EE578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704A914-AD48-475E-26A9-CFF5E8234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88E59-5861-4E3E-9222-4C712F8D12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2260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3732DE-38C5-6B42-6738-88FB21E5B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849167-6527-4DF5-D8F5-C2952B61D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4912223-B2EF-D457-83C5-AF51F93415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678460D-0074-5D63-6C9E-C962BEA51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91D3-528E-4672-B99F-E35D23D11B4A}" type="datetimeFigureOut">
              <a:rPr lang="fi-FI" smtClean="0"/>
              <a:t>7.6.2024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D3554B5-6AEC-2D32-2627-902B4FD94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86F6269-E4FF-289C-6B9A-9005B9313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88E59-5861-4E3E-9222-4C712F8D12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3537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89B2F6-C847-472E-01C7-83049F03C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10441F5-4750-A9EC-DAB6-1340E55D79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440992E-336D-75F7-2CB0-C596C92D59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1E94924-9EFC-A157-D690-9E5210E92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C91D3-528E-4672-B99F-E35D23D11B4A}" type="datetimeFigureOut">
              <a:rPr lang="fi-FI" smtClean="0"/>
              <a:t>7.6.2024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19CC9A4-9D39-74CF-5091-85E8B90B4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8E1B19C-9CDA-B423-54A9-2EC6B500B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88E59-5861-4E3E-9222-4C712F8D12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366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D921CB4-B9AA-DF35-60DA-52B0660C9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F25157B-070F-E9B6-BBC7-2DB7BABBC7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603450D-2E08-D406-2365-9CE718EC1D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1C91D3-528E-4672-B99F-E35D23D11B4A}" type="datetimeFigureOut">
              <a:rPr lang="fi-FI" smtClean="0"/>
              <a:t>7.6.2024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C24BAFC-DD84-CAD2-8A36-F27189909B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CA89C52-845B-2839-69F2-A23413BC7E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E88E59-5861-4E3E-9222-4C712F8D12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4710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194453-FDBB-CDDB-639A-DCDDB37EFD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OPPIVA SAARI 4/24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F68444D-8F3E-A308-1D95-50B2EF2D76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Talousarvion toteutuminen ajalla 1.1.-30.4.24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60877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ulukko 5">
            <a:extLst>
              <a:ext uri="{FF2B5EF4-FFF2-40B4-BE49-F238E27FC236}">
                <a16:creationId xmlns:a16="http://schemas.microsoft.com/office/drawing/2014/main" id="{08CE088D-A229-E297-7054-776DCF8CEC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8553690"/>
              </p:ext>
            </p:extLst>
          </p:nvPr>
        </p:nvGraphicFramePr>
        <p:xfrm>
          <a:off x="373223" y="382555"/>
          <a:ext cx="11495316" cy="60928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52064">
                  <a:extLst>
                    <a:ext uri="{9D8B030D-6E8A-4147-A177-3AD203B41FA5}">
                      <a16:colId xmlns:a16="http://schemas.microsoft.com/office/drawing/2014/main" val="2567546417"/>
                    </a:ext>
                  </a:extLst>
                </a:gridCol>
                <a:gridCol w="1915042">
                  <a:extLst>
                    <a:ext uri="{9D8B030D-6E8A-4147-A177-3AD203B41FA5}">
                      <a16:colId xmlns:a16="http://schemas.microsoft.com/office/drawing/2014/main" val="85879913"/>
                    </a:ext>
                  </a:extLst>
                </a:gridCol>
                <a:gridCol w="1915042">
                  <a:extLst>
                    <a:ext uri="{9D8B030D-6E8A-4147-A177-3AD203B41FA5}">
                      <a16:colId xmlns:a16="http://schemas.microsoft.com/office/drawing/2014/main" val="1259074138"/>
                    </a:ext>
                  </a:extLst>
                </a:gridCol>
                <a:gridCol w="1915042">
                  <a:extLst>
                    <a:ext uri="{9D8B030D-6E8A-4147-A177-3AD203B41FA5}">
                      <a16:colId xmlns:a16="http://schemas.microsoft.com/office/drawing/2014/main" val="2209772521"/>
                    </a:ext>
                  </a:extLst>
                </a:gridCol>
                <a:gridCol w="1915042">
                  <a:extLst>
                    <a:ext uri="{9D8B030D-6E8A-4147-A177-3AD203B41FA5}">
                      <a16:colId xmlns:a16="http://schemas.microsoft.com/office/drawing/2014/main" val="626014733"/>
                    </a:ext>
                  </a:extLst>
                </a:gridCol>
                <a:gridCol w="1383084">
                  <a:extLst>
                    <a:ext uri="{9D8B030D-6E8A-4147-A177-3AD203B41FA5}">
                      <a16:colId xmlns:a16="http://schemas.microsoft.com/office/drawing/2014/main" val="1574559058"/>
                    </a:ext>
                  </a:extLst>
                </a:gridCol>
              </a:tblGrid>
              <a:tr h="275074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TILIVUOSI 012024-122024 KAUSI 042024 LASKENNALLINEN 23/05/24 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14281570"/>
                  </a:ext>
                </a:extLst>
              </a:tr>
              <a:tr h="275074"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Tot. 04_2023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2024 Talousarvio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Toteuma 04_2024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Jäljellä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Tot. %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07936172"/>
                  </a:ext>
                </a:extLst>
              </a:tr>
              <a:tr h="275074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Oppiva saari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9319581"/>
                  </a:ext>
                </a:extLst>
              </a:tr>
              <a:tr h="275074">
                <a:tc>
                  <a:txBody>
                    <a:bodyPr/>
                    <a:lstStyle/>
                    <a:p>
                      <a:pPr algn="l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26336785"/>
                  </a:ext>
                </a:extLst>
              </a:tr>
              <a:tr h="275074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TOIMINTATUOTOT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67546762"/>
                  </a:ext>
                </a:extLst>
              </a:tr>
              <a:tr h="275074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Myyntituotot</a:t>
                      </a:r>
                      <a:endParaRPr lang="fi-FI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3 116,82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0,00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3 980,00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-3 980,00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0,00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9767783"/>
                  </a:ext>
                </a:extLst>
              </a:tr>
              <a:tr h="275074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Maksutuotot</a:t>
                      </a:r>
                      <a:endParaRPr lang="fi-FI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16 594,00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29 400,00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9 500,00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19 900,00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32,30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65038805"/>
                  </a:ext>
                </a:extLst>
              </a:tr>
              <a:tr h="275074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Tuet ja avustukset</a:t>
                      </a:r>
                      <a:endParaRPr lang="fi-FI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38 880,79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36 586,00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25 611,26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10 974,74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70,00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3366551"/>
                  </a:ext>
                </a:extLst>
              </a:tr>
              <a:tr h="275074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Muut toimintatuotot</a:t>
                      </a:r>
                      <a:endParaRPr lang="fi-FI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450,00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12 660,00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4 220,00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8 440,00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33,30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78861595"/>
                  </a:ext>
                </a:extLst>
              </a:tr>
              <a:tr h="453873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TOIMINTATUOTOT YHTEENSÄ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61 396,17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81 646,00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45 888,54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35 757,46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56,20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72577418"/>
                  </a:ext>
                </a:extLst>
              </a:tr>
              <a:tr h="233813">
                <a:tc>
                  <a:txBody>
                    <a:bodyPr/>
                    <a:lstStyle/>
                    <a:p>
                      <a:pPr algn="l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87095756"/>
                  </a:ext>
                </a:extLst>
              </a:tr>
              <a:tr h="275074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TOIMINTAKULUT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48291647"/>
                  </a:ext>
                </a:extLst>
              </a:tr>
              <a:tr h="275074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Henkilöstökulut yht</a:t>
                      </a:r>
                      <a:endParaRPr lang="fi-FI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-446 468,21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-1 349 280,73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-537 618,83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-811 661,90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39,80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76244129"/>
                  </a:ext>
                </a:extLst>
              </a:tr>
              <a:tr h="275074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Palvelujen ostot</a:t>
                      </a:r>
                      <a:endParaRPr lang="fi-FI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-99 500,72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-287 750,00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-104 401,30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-183 348,70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36,30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75386414"/>
                  </a:ext>
                </a:extLst>
              </a:tr>
              <a:tr h="275074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Aineet, tarvikkeet ja tavarat</a:t>
                      </a:r>
                      <a:endParaRPr lang="fi-FI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-39 425,37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-59 645,00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-19 955,50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-39 689,50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33,50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20452986"/>
                  </a:ext>
                </a:extLst>
              </a:tr>
              <a:tr h="275074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Avustukset</a:t>
                      </a:r>
                      <a:endParaRPr lang="fi-FI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-7 756,48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-25 000,00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-7 963,81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-17 036,19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31,90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47312757"/>
                  </a:ext>
                </a:extLst>
              </a:tr>
              <a:tr h="275074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Vuokrat</a:t>
                      </a:r>
                      <a:endParaRPr lang="fi-FI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-194 029,80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-619 893,00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-206 125,30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-413 767,70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33,30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34292721"/>
                  </a:ext>
                </a:extLst>
              </a:tr>
              <a:tr h="275074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Muut toimintakulut</a:t>
                      </a:r>
                      <a:endParaRPr lang="fi-FI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-1 028,26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-480,00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-1 316,16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836,16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274,20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78073436"/>
                  </a:ext>
                </a:extLst>
              </a:tr>
              <a:tr h="453873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TOIMINTAKULUT YHTEENSÄ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-788 208,84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-2 342 048,73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-877 380,90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-1 464 667,83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37,50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47553092"/>
                  </a:ext>
                </a:extLst>
              </a:tr>
              <a:tr h="275074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TOIMINTAKATE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-726 812,67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-2 260 402,73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-831 492,36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-1 428 910,37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36,80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42314509"/>
                  </a:ext>
                </a:extLst>
              </a:tr>
              <a:tr h="275074">
                <a:tc>
                  <a:txBody>
                    <a:bodyPr/>
                    <a:lstStyle/>
                    <a:p>
                      <a:pPr algn="l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66442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7780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i 1">
            <a:extLst>
              <a:ext uri="{FF2B5EF4-FFF2-40B4-BE49-F238E27FC236}">
                <a16:creationId xmlns:a16="http://schemas.microsoft.com/office/drawing/2014/main" id="{A46E5701-9430-7921-8CF3-4CA10E16FE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4917007"/>
              </p:ext>
            </p:extLst>
          </p:nvPr>
        </p:nvGraphicFramePr>
        <p:xfrm>
          <a:off x="951722" y="148741"/>
          <a:ext cx="9116008" cy="5934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229152" imgH="11820661" progId="Excel.Sheet.12">
                  <p:embed/>
                </p:oleObj>
              </mc:Choice>
              <mc:Fallback>
                <p:oleObj name="Worksheet" r:id="rId2" imgW="6229152" imgH="1182066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51722" y="148741"/>
                        <a:ext cx="9116008" cy="59348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2653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ulukko 1">
            <a:extLst>
              <a:ext uri="{FF2B5EF4-FFF2-40B4-BE49-F238E27FC236}">
                <a16:creationId xmlns:a16="http://schemas.microsoft.com/office/drawing/2014/main" id="{1F805524-44D3-D486-E561-2488220C25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8440845"/>
              </p:ext>
            </p:extLst>
          </p:nvPr>
        </p:nvGraphicFramePr>
        <p:xfrm>
          <a:off x="503853" y="317241"/>
          <a:ext cx="10823509" cy="60089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9182">
                  <a:extLst>
                    <a:ext uri="{9D8B030D-6E8A-4147-A177-3AD203B41FA5}">
                      <a16:colId xmlns:a16="http://schemas.microsoft.com/office/drawing/2014/main" val="3291736050"/>
                    </a:ext>
                  </a:extLst>
                </a:gridCol>
                <a:gridCol w="1704620">
                  <a:extLst>
                    <a:ext uri="{9D8B030D-6E8A-4147-A177-3AD203B41FA5}">
                      <a16:colId xmlns:a16="http://schemas.microsoft.com/office/drawing/2014/main" val="2620012049"/>
                    </a:ext>
                  </a:extLst>
                </a:gridCol>
                <a:gridCol w="1809434">
                  <a:extLst>
                    <a:ext uri="{9D8B030D-6E8A-4147-A177-3AD203B41FA5}">
                      <a16:colId xmlns:a16="http://schemas.microsoft.com/office/drawing/2014/main" val="1367177467"/>
                    </a:ext>
                  </a:extLst>
                </a:gridCol>
                <a:gridCol w="1373625">
                  <a:extLst>
                    <a:ext uri="{9D8B030D-6E8A-4147-A177-3AD203B41FA5}">
                      <a16:colId xmlns:a16="http://schemas.microsoft.com/office/drawing/2014/main" val="905730894"/>
                    </a:ext>
                  </a:extLst>
                </a:gridCol>
                <a:gridCol w="1368109">
                  <a:extLst>
                    <a:ext uri="{9D8B030D-6E8A-4147-A177-3AD203B41FA5}">
                      <a16:colId xmlns:a16="http://schemas.microsoft.com/office/drawing/2014/main" val="3836622570"/>
                    </a:ext>
                  </a:extLst>
                </a:gridCol>
                <a:gridCol w="1059182">
                  <a:extLst>
                    <a:ext uri="{9D8B030D-6E8A-4147-A177-3AD203B41FA5}">
                      <a16:colId xmlns:a16="http://schemas.microsoft.com/office/drawing/2014/main" val="2242910962"/>
                    </a:ext>
                  </a:extLst>
                </a:gridCol>
                <a:gridCol w="1390175">
                  <a:extLst>
                    <a:ext uri="{9D8B030D-6E8A-4147-A177-3AD203B41FA5}">
                      <a16:colId xmlns:a16="http://schemas.microsoft.com/office/drawing/2014/main" val="1409711956"/>
                    </a:ext>
                  </a:extLst>
                </a:gridCol>
                <a:gridCol w="1059182">
                  <a:extLst>
                    <a:ext uri="{9D8B030D-6E8A-4147-A177-3AD203B41FA5}">
                      <a16:colId xmlns:a16="http://schemas.microsoft.com/office/drawing/2014/main" val="2245457511"/>
                    </a:ext>
                  </a:extLst>
                </a:gridCol>
              </a:tblGrid>
              <a:tr h="500743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LT60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Oppiva saari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Edellinen vuosi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Talousarvio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TA-muutos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Toteuma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Poikkeama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Toteuma%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09794491"/>
                  </a:ext>
                </a:extLst>
              </a:tr>
              <a:tr h="500743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TA650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Varhaiskasvatuspalvelut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48311786"/>
                  </a:ext>
                </a:extLst>
              </a:tr>
              <a:tr h="500743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TA650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Varhaiskasvatuspalvelut YHTEENSÄ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30804687"/>
                  </a:ext>
                </a:extLst>
              </a:tr>
              <a:tr h="500743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*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Tulot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18 491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15 086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15 086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5 427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9 659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35,97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37507793"/>
                  </a:ext>
                </a:extLst>
              </a:tr>
              <a:tr h="500743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*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Menot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-205 766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-647 370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-647 370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-243 688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-403 682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37,64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71580464"/>
                  </a:ext>
                </a:extLst>
              </a:tr>
              <a:tr h="500743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**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Netto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-187 275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-632 284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-632 284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-238 261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-394 023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37,68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09437212"/>
                  </a:ext>
                </a:extLst>
              </a:tr>
              <a:tr h="500743">
                <a:tc>
                  <a:txBody>
                    <a:bodyPr/>
                    <a:lstStyle/>
                    <a:p>
                      <a:pPr algn="l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96686298"/>
                  </a:ext>
                </a:extLst>
              </a:tr>
              <a:tr h="500743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LT60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Oppiva saari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85799799"/>
                  </a:ext>
                </a:extLst>
              </a:tr>
              <a:tr h="500743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LT60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Oppiva saari YHTEENSÄ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01445263"/>
                  </a:ext>
                </a:extLst>
              </a:tr>
              <a:tr h="500743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*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Tulot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61 396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81 646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81 646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45 889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35 757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56,20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79383773"/>
                  </a:ext>
                </a:extLst>
              </a:tr>
              <a:tr h="500743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*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Menot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-788 209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-2 342 049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-2 342 049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-877 381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-1 464 668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37,46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5203772"/>
                  </a:ext>
                </a:extLst>
              </a:tr>
              <a:tr h="500743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**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Netto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-726 813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-2 260 403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-2 260 403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-831 492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  <a:highlight>
                            <a:srgbClr val="F6F9ED"/>
                          </a:highlight>
                        </a:rPr>
                        <a:t>-1 428 910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  <a:highlight>
                            <a:srgbClr val="F6F9ED"/>
                          </a:highlight>
                        </a:rPr>
                        <a:t>36,79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6F9ED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75615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085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334</Words>
  <Application>Microsoft Office PowerPoint</Application>
  <PresentationFormat>Laajakuva</PresentationFormat>
  <Paragraphs>155</Paragraphs>
  <Slides>4</Slides>
  <Notes>1</Notes>
  <HiddenSlides>0</HiddenSlides>
  <MMClips>0</MMClips>
  <ScaleCrop>false</ScaleCrop>
  <HeadingPairs>
    <vt:vector size="8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11" baseType="lpstr">
      <vt:lpstr>Aptos</vt:lpstr>
      <vt:lpstr>Aptos Display</vt:lpstr>
      <vt:lpstr>Aptos Narrow</vt:lpstr>
      <vt:lpstr>Arial</vt:lpstr>
      <vt:lpstr>Calibri</vt:lpstr>
      <vt:lpstr>Office-teema</vt:lpstr>
      <vt:lpstr>Worksheet</vt:lpstr>
      <vt:lpstr>OPPIVA SAARI 4/24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Jukka Kodis</dc:creator>
  <cp:lastModifiedBy>Maarit Alikoski</cp:lastModifiedBy>
  <cp:revision>2</cp:revision>
  <dcterms:created xsi:type="dcterms:W3CDTF">2024-06-04T11:32:34Z</dcterms:created>
  <dcterms:modified xsi:type="dcterms:W3CDTF">2024-06-07T16:40:42Z</dcterms:modified>
</cp:coreProperties>
</file>