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2" r:id="rId2"/>
    <p:sldId id="359" r:id="rId3"/>
    <p:sldId id="365" r:id="rId4"/>
    <p:sldId id="366" r:id="rId5"/>
    <p:sldId id="367" r:id="rId6"/>
    <p:sldId id="368" r:id="rId7"/>
    <p:sldId id="369" r:id="rId8"/>
    <p:sldId id="260" r:id="rId9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i Kauppila" initials="SK" lastIdx="1" clrIdx="0">
    <p:extLst>
      <p:ext uri="{19B8F6BF-5375-455C-9EA6-DF929625EA0E}">
        <p15:presenceInfo xmlns:p15="http://schemas.microsoft.com/office/powerpoint/2012/main" userId="S::sami.kauppila@hailuoto.fi::337a6a13-6fee-4a81-a2f1-7f8e5aa47b51" providerId="AD"/>
      </p:ext>
    </p:extLst>
  </p:cmAuthor>
  <p:cmAuthor id="2" name="Markku Maikkola" initials="MM" lastIdx="1" clrIdx="1">
    <p:extLst>
      <p:ext uri="{19B8F6BF-5375-455C-9EA6-DF929625EA0E}">
        <p15:presenceInfo xmlns:p15="http://schemas.microsoft.com/office/powerpoint/2012/main" userId="S::markku.maikkola@hailuoto.fi::85bd1fe1-ca46-4f41-a679-7512458bab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66"/>
    <a:srgbClr val="939598"/>
    <a:srgbClr val="90A63A"/>
    <a:srgbClr val="1B75BC"/>
    <a:srgbClr val="CEBEB0"/>
    <a:srgbClr val="B88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519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092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379CE-3A26-4041-883C-BE3D08278D1A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E971-BFE7-446E-9A44-59F9893C81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09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9CA75-CA7D-4A04-B4BF-BEA97F5AA3F7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50D93-0EF9-492F-8DC5-9568CBA6E8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79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: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411760" y="1700810"/>
            <a:ext cx="5904656" cy="1470025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411760" y="3393183"/>
            <a:ext cx="608072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371681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armaa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iekanruskea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CE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aakunansin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pelkk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274639"/>
            <a:ext cx="7859216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62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ihreä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4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kanerva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6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iekka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3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123729" y="4406902"/>
            <a:ext cx="6370984" cy="1362076"/>
          </a:xfrm>
        </p:spPr>
        <p:txBody>
          <a:bodyPr anchor="t">
            <a:normAutofit/>
          </a:bodyPr>
          <a:lstStyle>
            <a:lvl1pPr algn="l">
              <a:defRPr sz="4400" b="1" cap="none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123729" y="2780928"/>
            <a:ext cx="63709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Lisätietoteksti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605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Väliotsikko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9552" y="4299172"/>
            <a:ext cx="6370984" cy="1362076"/>
          </a:xfrm>
        </p:spPr>
        <p:txBody>
          <a:bodyPr anchor="t">
            <a:normAutofit/>
          </a:bodyPr>
          <a:lstStyle>
            <a:lvl1pPr algn="l">
              <a:defRPr sz="4400" b="1" cap="none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39552" y="2673198"/>
            <a:ext cx="63709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Lisätietoteksti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0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sityksen päättäm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411760" y="1916832"/>
            <a:ext cx="5904656" cy="864093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Tähän kiitokset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411760" y="2905585"/>
            <a:ext cx="5904656" cy="1443063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titteli, yhteystiedot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2411764" y="4348648"/>
            <a:ext cx="1879041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Hailuodon kunta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Luovontie</a:t>
            </a: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176</a:t>
            </a:r>
          </a:p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90480 Hailuoto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www.hailuoto.fi</a:t>
            </a: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Aft>
                <a:spcPts val="100"/>
              </a:spcAft>
            </a:pP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766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: värinau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55576" y="1700810"/>
            <a:ext cx="756084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755576" y="3393183"/>
            <a:ext cx="7736904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14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Esityksen päättäm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47664" y="1268760"/>
            <a:ext cx="5904656" cy="1470025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Tähän kiitokset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47664" y="2473535"/>
            <a:ext cx="6080720" cy="144306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yhteystiedot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1547668" y="3916598"/>
            <a:ext cx="1879041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Hailuodon kunta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Luovontie</a:t>
            </a: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176</a:t>
            </a:r>
          </a:p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90480 Hailuoto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www.hailuoto.fi</a:t>
            </a: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Aft>
                <a:spcPts val="100"/>
              </a:spcAft>
            </a:pP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2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75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7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696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290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335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764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598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13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harmaa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70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vihreä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>
                <a:solidFill>
                  <a:srgbClr val="35486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3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isältödia: vihreä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>
                <a:solidFill>
                  <a:srgbClr val="35486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88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ärinau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216" y="980728"/>
            <a:ext cx="7859216" cy="792088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216" y="1916832"/>
            <a:ext cx="7859216" cy="420933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3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sin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354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1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puna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B88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ihreä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90A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5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56056-D1C3-431A-973D-83CEE3658F41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600"/>
            <a:ext cx="2049451" cy="8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1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9" r:id="rId4"/>
    <p:sldLayoutId id="2147483678" r:id="rId5"/>
    <p:sldLayoutId id="2147483671" r:id="rId6"/>
    <p:sldLayoutId id="2147483667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73" r:id="rId14"/>
    <p:sldLayoutId id="2147483674" r:id="rId15"/>
    <p:sldLayoutId id="2147483675" r:id="rId16"/>
    <p:sldLayoutId id="2147483651" r:id="rId17"/>
    <p:sldLayoutId id="2147483677" r:id="rId18"/>
    <p:sldLayoutId id="2147483670" r:id="rId19"/>
    <p:sldLayoutId id="2147483676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54866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51520" y="885324"/>
            <a:ext cx="889248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  <a:defRPr/>
            </a:pPr>
            <a:r>
              <a:rPr lang="fi-FI" altLang="fi-FI" sz="2400" b="1" dirty="0">
                <a:latin typeface="+mn-lt"/>
              </a:rPr>
              <a:t>	</a:t>
            </a:r>
            <a:endParaRPr lang="fi-FI" altLang="fi-FI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buFontTx/>
              <a:buNone/>
              <a:defRPr/>
            </a:pPr>
            <a:endParaRPr lang="fi-FI" sz="2000" dirty="0"/>
          </a:p>
          <a:p>
            <a:pPr>
              <a:defRPr/>
            </a:pPr>
            <a:endParaRPr lang="fi-FI" sz="2000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51720" y="476672"/>
            <a:ext cx="6984776" cy="4032448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fi-FI" altLang="fi-FI" sz="4000" dirty="0"/>
            </a:br>
            <a:br>
              <a:rPr lang="fi-FI" altLang="fi-FI" sz="4000" dirty="0"/>
            </a:br>
            <a:r>
              <a:rPr lang="fi-FI" altLang="fi-FI" sz="4000" dirty="0"/>
              <a:t>ELINVOIMAINEN SAARI</a:t>
            </a:r>
            <a:br>
              <a:rPr lang="fi-FI" altLang="fi-FI" sz="4000" dirty="0"/>
            </a:br>
            <a:r>
              <a:rPr lang="fi-FI" altLang="fi-FI" sz="3200" dirty="0"/>
              <a:t>PALVELUALUEEN</a:t>
            </a:r>
            <a:r>
              <a:rPr lang="fi-FI" altLang="fi-FI" sz="4000" dirty="0"/>
              <a:t> </a:t>
            </a:r>
            <a:r>
              <a:rPr lang="fi-FI" altLang="fi-FI" sz="3200" dirty="0"/>
              <a:t>INVESTOINNIT</a:t>
            </a:r>
            <a:br>
              <a:rPr lang="fi-FI" altLang="fi-FI" sz="3200" dirty="0"/>
            </a:br>
            <a:br>
              <a:rPr lang="fi-FI" altLang="fi-FI" sz="2800" dirty="0"/>
            </a:br>
            <a:r>
              <a:rPr lang="fi-FI" altLang="fi-FI" sz="2800" dirty="0"/>
              <a:t>TALOUDEN TOTEUMA</a:t>
            </a:r>
            <a:br>
              <a:rPr lang="fi-FI" altLang="fi-FI" sz="2800" dirty="0"/>
            </a:br>
            <a:r>
              <a:rPr lang="fi-FI" altLang="fi-FI" sz="2800" dirty="0"/>
              <a:t>1-9 / 2024 (75 %)</a:t>
            </a:r>
            <a:br>
              <a:rPr lang="fi-FI" altLang="fi-FI" sz="2800" dirty="0"/>
            </a:br>
            <a:br>
              <a:rPr lang="fi-FI" altLang="fi-FI" sz="4000" dirty="0"/>
            </a:br>
            <a:br>
              <a:rPr lang="fi-FI" altLang="fi-FI" sz="3200" dirty="0"/>
            </a:br>
            <a:r>
              <a:rPr lang="fi-FI" altLang="fi-FI" sz="3200" dirty="0"/>
              <a:t>	</a:t>
            </a:r>
            <a:br>
              <a:rPr lang="fi-FI" altLang="fi-FI" sz="3200" dirty="0"/>
            </a:br>
            <a:endParaRPr lang="fi-FI" sz="3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195736" y="4077072"/>
            <a:ext cx="6296744" cy="2376264"/>
          </a:xfrm>
        </p:spPr>
        <p:txBody>
          <a:bodyPr>
            <a:normAutofit/>
          </a:bodyPr>
          <a:lstStyle/>
          <a:p>
            <a:pPr>
              <a:defRPr/>
            </a:pPr>
            <a:endParaRPr lang="fi-FI" sz="2000" dirty="0"/>
          </a:p>
          <a:p>
            <a:pPr>
              <a:defRPr/>
            </a:pPr>
            <a:endParaRPr lang="fi-FI" sz="2000" dirty="0"/>
          </a:p>
          <a:p>
            <a:pPr>
              <a:defRPr/>
            </a:pPr>
            <a:r>
              <a:rPr lang="fi-FI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9069327"/>
      </p:ext>
    </p:extLst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762C5-1E0A-4302-880F-2E42BF6F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0616"/>
            <a:ext cx="8435280" cy="1282154"/>
          </a:xfrm>
        </p:spPr>
        <p:txBody>
          <a:bodyPr>
            <a:noAutofit/>
          </a:bodyPr>
          <a:lstStyle/>
          <a:p>
            <a:r>
              <a:rPr lang="fi-FI" sz="3200" dirty="0"/>
              <a:t>Vuoden 2024 investoinnit </a:t>
            </a:r>
            <a:endParaRPr lang="fi-FI" sz="3200" i="1" dirty="0">
              <a:solidFill>
                <a:schemeClr val="tx1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D69758-C323-30EF-7E8C-66D537571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Maanhankinta		           	           -120 000 €</a:t>
            </a:r>
          </a:p>
          <a:p>
            <a:pPr marL="0" indent="0">
              <a:buNone/>
            </a:pPr>
            <a:r>
              <a:rPr lang="fi-FI" sz="2000" dirty="0"/>
              <a:t>Kunnarin vesikaton saneeraus    		-33 000 €</a:t>
            </a:r>
          </a:p>
          <a:p>
            <a:pPr marL="0" indent="0">
              <a:buNone/>
            </a:pPr>
            <a:r>
              <a:rPr lang="fi-FI" sz="2000" dirty="0" err="1"/>
              <a:t>Ojavilikin</a:t>
            </a:r>
            <a:r>
              <a:rPr lang="fi-FI" sz="2000" dirty="0"/>
              <a:t> huoneistoremontti      		-20 000 €</a:t>
            </a:r>
          </a:p>
          <a:p>
            <a:pPr marL="0" indent="0">
              <a:buNone/>
            </a:pPr>
            <a:r>
              <a:rPr lang="fi-FI" sz="2000" dirty="0"/>
              <a:t>Kentänkulman huoneistoremontti	-30 000 €</a:t>
            </a:r>
          </a:p>
          <a:p>
            <a:pPr marL="0" indent="0">
              <a:buNone/>
            </a:pPr>
            <a:r>
              <a:rPr lang="fi-FI" sz="1600" dirty="0">
                <a:sym typeface="Wingdings" panose="05000000000000000000" pitchFamily="2" charset="2"/>
              </a:rPr>
              <a:t> Määräraha siirretty Kunnarin huoneistoremontille</a:t>
            </a:r>
            <a:endParaRPr lang="fi-FI" sz="1600" dirty="0"/>
          </a:p>
          <a:p>
            <a:pPr marL="0" indent="0">
              <a:buNone/>
            </a:pPr>
            <a:r>
              <a:rPr lang="fi-FI" sz="2000" dirty="0"/>
              <a:t>Juolukan huoneistoremontti		-20 000 €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59876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762C5-1E0A-4302-880F-2E42BF6F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0616"/>
            <a:ext cx="8435280" cy="1282154"/>
          </a:xfrm>
        </p:spPr>
        <p:txBody>
          <a:bodyPr>
            <a:noAutofit/>
          </a:bodyPr>
          <a:lstStyle/>
          <a:p>
            <a:pPr algn="l"/>
            <a:r>
              <a:rPr lang="fi-FI" sz="2400" dirty="0"/>
              <a:t>Maan hankinta</a:t>
            </a:r>
            <a:br>
              <a:rPr lang="fi-FI" sz="2400" dirty="0"/>
            </a:br>
            <a:r>
              <a:rPr lang="fi-FI" sz="1400" b="0" dirty="0"/>
              <a:t>Ostettu rakennuspaikkoja Kirkonkylän rakennuskaava-alueelta. Määrärahan käytöstä vastaa kunnanjohtaja. </a:t>
            </a:r>
            <a:endParaRPr lang="fi-FI" sz="1600" i="1" dirty="0">
              <a:solidFill>
                <a:schemeClr val="tx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D9B1362-EDD0-F60A-E214-D5D0D5EA6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00203"/>
            <a:ext cx="8352928" cy="12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7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762C5-1E0A-4302-880F-2E42BF6F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0616"/>
            <a:ext cx="8435280" cy="1282154"/>
          </a:xfrm>
        </p:spPr>
        <p:txBody>
          <a:bodyPr>
            <a:noAutofit/>
          </a:bodyPr>
          <a:lstStyle/>
          <a:p>
            <a:pPr algn="l"/>
            <a:r>
              <a:rPr lang="fi-FI" sz="2400" dirty="0"/>
              <a:t>Kunnarin vesikaton saneeraus</a:t>
            </a:r>
            <a:br>
              <a:rPr lang="fi-FI" sz="2400" dirty="0"/>
            </a:br>
            <a:r>
              <a:rPr lang="fi-FI" sz="1400" b="0" dirty="0"/>
              <a:t>Urakka valmistui 18.7.2024.</a:t>
            </a:r>
            <a:endParaRPr lang="fi-FI" sz="1600" i="1" dirty="0">
              <a:solidFill>
                <a:schemeClr val="tx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86CC9E6-12CB-85D2-016D-8DC124EF9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86" y="1772816"/>
            <a:ext cx="8666038" cy="87942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724969C-C481-03CE-72A4-ACFD51AD5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65" y="1371972"/>
            <a:ext cx="8783823" cy="4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1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762C5-1E0A-4302-880F-2E42BF6F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0616"/>
            <a:ext cx="8435280" cy="1282154"/>
          </a:xfrm>
        </p:spPr>
        <p:txBody>
          <a:bodyPr>
            <a:noAutofit/>
          </a:bodyPr>
          <a:lstStyle/>
          <a:p>
            <a:pPr algn="l"/>
            <a:r>
              <a:rPr lang="fi-FI" sz="2400" dirty="0"/>
              <a:t>Ojavilikin huoneistoremontti</a:t>
            </a:r>
            <a:br>
              <a:rPr lang="fi-FI" sz="2400" dirty="0"/>
            </a:br>
            <a:r>
              <a:rPr lang="fi-FI" sz="1400" b="0" dirty="0"/>
              <a:t>C14 pääosin omana työnä tehty remontti valmistui keväällä - remontti koski vain kuivia tiloja.</a:t>
            </a:r>
            <a:br>
              <a:rPr lang="fi-FI" sz="1400" b="0" dirty="0"/>
            </a:br>
            <a:r>
              <a:rPr lang="fi-FI" sz="1400" b="0" dirty="0"/>
              <a:t>Jäljelle jääneellä määrärahalla parannetaan ilmanvaihtoa osassa B-, C- ja D-talon huoneistoista loppuvuoden aikana.</a:t>
            </a:r>
            <a:endParaRPr lang="fi-FI" sz="1600" i="1" dirty="0">
              <a:solidFill>
                <a:schemeClr val="tx1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1705D73-8B78-E9ED-E6EA-8E8846FC9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65" y="1371972"/>
            <a:ext cx="8783823" cy="40084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D418B29-DCC7-B70C-D87D-3012F3700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65" y="1850548"/>
            <a:ext cx="8722159" cy="85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4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762C5-1E0A-4302-880F-2E42BF6F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0616"/>
            <a:ext cx="8435280" cy="1282154"/>
          </a:xfrm>
        </p:spPr>
        <p:txBody>
          <a:bodyPr>
            <a:noAutofit/>
          </a:bodyPr>
          <a:lstStyle/>
          <a:p>
            <a:pPr algn="l"/>
            <a:r>
              <a:rPr lang="fi-FI" sz="2400" dirty="0"/>
              <a:t>Kunnarin huoneistoremontti</a:t>
            </a:r>
            <a:br>
              <a:rPr lang="fi-FI" sz="2400" dirty="0"/>
            </a:br>
            <a:r>
              <a:rPr lang="fi-FI" sz="1400" b="0" dirty="0"/>
              <a:t>Kentänkulman huoneistoremontin määräraha siirrettiin Kunnariin, josta vapautui huoneisto.</a:t>
            </a:r>
            <a:br>
              <a:rPr lang="fi-FI" sz="2400" dirty="0"/>
            </a:br>
            <a:r>
              <a:rPr lang="fi-FI" sz="1400" b="0" dirty="0"/>
              <a:t>Remontti valmistui kesäkuussa.</a:t>
            </a:r>
            <a:endParaRPr lang="fi-FI" sz="1600" i="1" dirty="0">
              <a:solidFill>
                <a:schemeClr val="tx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080228A-151A-DC0C-4D6F-75BE3131F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65" y="1371972"/>
            <a:ext cx="8783823" cy="40084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1CFE212-4F90-C9E6-83BD-32C953CB2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85" y="1838816"/>
            <a:ext cx="8733403" cy="91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9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762C5-1E0A-4302-880F-2E42BF6F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0616"/>
            <a:ext cx="8435280" cy="1282154"/>
          </a:xfrm>
        </p:spPr>
        <p:txBody>
          <a:bodyPr>
            <a:noAutofit/>
          </a:bodyPr>
          <a:lstStyle/>
          <a:p>
            <a:pPr algn="l"/>
            <a:r>
              <a:rPr lang="fi-FI" sz="2400" dirty="0"/>
              <a:t>Juolukan huoneistoremontti</a:t>
            </a:r>
            <a:br>
              <a:rPr lang="fi-FI" sz="2400" dirty="0"/>
            </a:br>
            <a:r>
              <a:rPr lang="fi-FI" sz="1400" b="0" dirty="0" err="1"/>
              <a:t>Huoneistoremontti</a:t>
            </a:r>
            <a:r>
              <a:rPr lang="fi-FI" sz="1400" b="0" dirty="0"/>
              <a:t> toteutetaan marras-joulukuussa. Urakka on tarjousvaiheessa.</a:t>
            </a:r>
            <a:endParaRPr lang="fi-FI" sz="1600" i="1" dirty="0">
              <a:solidFill>
                <a:schemeClr val="tx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56A1DDC-43D6-3D87-3EA8-9AE207AA2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65" y="1371972"/>
            <a:ext cx="8783823" cy="40084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1DF8F55-C610-7F55-C447-349B9D0B3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65" y="1844825"/>
            <a:ext cx="8783823" cy="87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5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555776" y="1628800"/>
            <a:ext cx="5904656" cy="2592287"/>
          </a:xfrm>
        </p:spPr>
        <p:txBody>
          <a:bodyPr>
            <a:normAutofit fontScale="90000"/>
          </a:bodyPr>
          <a:lstStyle/>
          <a:p>
            <a:pPr algn="ctr"/>
            <a:br>
              <a:rPr lang="fi-FI" dirty="0"/>
            </a:br>
            <a:br>
              <a:rPr lang="fi-FI" dirty="0"/>
            </a:br>
            <a:r>
              <a:rPr lang="fi-FI" sz="4400" dirty="0"/>
              <a:t>Kiitos tarkkaavaisuudesta !</a:t>
            </a:r>
            <a:br>
              <a:rPr lang="fi-FI" dirty="0"/>
            </a:br>
            <a:br>
              <a:rPr lang="fi-FI" dirty="0"/>
            </a:br>
            <a:endParaRPr lang="fi-FI" sz="53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70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Hailuodon kunta">
      <a:dk1>
        <a:sysClr val="windowText" lastClr="000000"/>
      </a:dk1>
      <a:lt1>
        <a:sysClr val="window" lastClr="FFFFFF"/>
      </a:lt1>
      <a:dk2>
        <a:srgbClr val="354866"/>
      </a:dk2>
      <a:lt2>
        <a:srgbClr val="E6E7E8"/>
      </a:lt2>
      <a:accent1>
        <a:srgbClr val="354866"/>
      </a:accent1>
      <a:accent2>
        <a:srgbClr val="B881A9"/>
      </a:accent2>
      <a:accent3>
        <a:srgbClr val="90A63A"/>
      </a:accent3>
      <a:accent4>
        <a:srgbClr val="939598"/>
      </a:accent4>
      <a:accent5>
        <a:srgbClr val="1B75BC"/>
      </a:accent5>
      <a:accent6>
        <a:srgbClr val="CEBEB0"/>
      </a:accent6>
      <a:hlink>
        <a:srgbClr val="1B75BC"/>
      </a:hlink>
      <a:folHlink>
        <a:srgbClr val="B88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6354</TotalTime>
  <Words>166</Words>
  <Application>Microsoft Office PowerPoint</Application>
  <PresentationFormat>Näytössä katseltava diaesitys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Arial</vt:lpstr>
      <vt:lpstr>Brush Script MT</vt:lpstr>
      <vt:lpstr>Calibri</vt:lpstr>
      <vt:lpstr>Comic Sans MS</vt:lpstr>
      <vt:lpstr>Gisha</vt:lpstr>
      <vt:lpstr>Wingdings</vt:lpstr>
      <vt:lpstr>Office-teema</vt:lpstr>
      <vt:lpstr>  ELINVOIMAINEN SAARI PALVELUALUEEN INVESTOINNIT  TALOUDEN TOTEUMA 1-9 / 2024 (75 %)     </vt:lpstr>
      <vt:lpstr>Vuoden 2024 investoinnit </vt:lpstr>
      <vt:lpstr>Maan hankinta Ostettu rakennuspaikkoja Kirkonkylän rakennuskaava-alueelta. Määrärahan käytöstä vastaa kunnanjohtaja. </vt:lpstr>
      <vt:lpstr>Kunnarin vesikaton saneeraus Urakka valmistui 18.7.2024.</vt:lpstr>
      <vt:lpstr>Ojavilikin huoneistoremontti C14 pääosin omana työnä tehty remontti valmistui keväällä - remontti koski vain kuivia tiloja. Jäljelle jääneellä määrärahalla parannetaan ilmanvaihtoa osassa B-, C- ja D-talon huoneistoista loppuvuoden aikana.</vt:lpstr>
      <vt:lpstr>Kunnarin huoneistoremontti Kentänkulman huoneistoremontin määräraha siirrettiin Kunnariin, josta vapautui huoneisto. Remontti valmistui kesäkuussa.</vt:lpstr>
      <vt:lpstr>Juolukan huoneistoremontti Huoneistoremontti toteutetaan marras-joulukuussa. Urakka on tarjousvaiheessa.</vt:lpstr>
      <vt:lpstr>  Kiitos tarkkaavaisuudesta 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Eeva Ojala</dc:creator>
  <cp:lastModifiedBy>Maarit Alikoski</cp:lastModifiedBy>
  <cp:revision>371</cp:revision>
  <cp:lastPrinted>2021-10-22T09:41:30Z</cp:lastPrinted>
  <dcterms:created xsi:type="dcterms:W3CDTF">2016-02-03T09:26:05Z</dcterms:created>
  <dcterms:modified xsi:type="dcterms:W3CDTF">2024-11-08T13:18:30Z</dcterms:modified>
</cp:coreProperties>
</file>