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2" r:id="rId2"/>
    <p:sldId id="342" r:id="rId3"/>
    <p:sldId id="343" r:id="rId4"/>
    <p:sldId id="344" r:id="rId5"/>
    <p:sldId id="345" r:id="rId6"/>
    <p:sldId id="357" r:id="rId7"/>
    <p:sldId id="356" r:id="rId8"/>
    <p:sldId id="346" r:id="rId9"/>
    <p:sldId id="358" r:id="rId10"/>
    <p:sldId id="347" r:id="rId11"/>
    <p:sldId id="348" r:id="rId12"/>
    <p:sldId id="349" r:id="rId13"/>
    <p:sldId id="350" r:id="rId14"/>
    <p:sldId id="351" r:id="rId15"/>
    <p:sldId id="331" r:id="rId16"/>
    <p:sldId id="352" r:id="rId17"/>
    <p:sldId id="359" r:id="rId18"/>
    <p:sldId id="353" r:id="rId19"/>
    <p:sldId id="354" r:id="rId20"/>
    <p:sldId id="355" r:id="rId21"/>
    <p:sldId id="260" r:id="rId22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39598"/>
    <a:srgbClr val="354866"/>
    <a:srgbClr val="90A63A"/>
    <a:srgbClr val="1B75BC"/>
    <a:srgbClr val="CEBEB0"/>
    <a:srgbClr val="B88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0" autoAdjust="0"/>
  </p:normalViewPr>
  <p:slideViewPr>
    <p:cSldViewPr>
      <p:cViewPr>
        <p:scale>
          <a:sx n="160" d="100"/>
          <a:sy n="160" d="100"/>
        </p:scale>
        <p:origin x="182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92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379CE-3A26-4041-883C-BE3D08278D1A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E971-BFE7-446E-9A44-59F9893C81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9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9CA75-CA7D-4A04-B4BF-BEA97F5AA3F7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50D93-0EF9-492F-8DC5-9568CBA6E8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7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700810"/>
            <a:ext cx="5904656" cy="1470025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393183"/>
            <a:ext cx="60807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371681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arma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anruske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CE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aakunan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pelkk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274639"/>
            <a:ext cx="7859216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62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kanerv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k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3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123729" y="440690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123729" y="278092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605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9552" y="429917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39552" y="267319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916832"/>
            <a:ext cx="5904656" cy="864093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2905585"/>
            <a:ext cx="5904656" cy="1443063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2411764" y="434864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76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55576" y="1700810"/>
            <a:ext cx="756084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755576" y="3393183"/>
            <a:ext cx="7736904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47664" y="1268760"/>
            <a:ext cx="5904656" cy="1470025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47664" y="2473535"/>
            <a:ext cx="6080720" cy="144306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1547668" y="391659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75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696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290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335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76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98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harmaa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70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3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88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216" y="980728"/>
            <a:ext cx="7859216" cy="792088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216" y="1916832"/>
            <a:ext cx="7859216" cy="420933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35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puna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B88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0A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56056-D1C3-431A-973D-83CEE3658F41}" type="datetimeFigureOut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600"/>
            <a:ext cx="2049451" cy="8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9" r:id="rId4"/>
    <p:sldLayoutId id="2147483678" r:id="rId5"/>
    <p:sldLayoutId id="2147483671" r:id="rId6"/>
    <p:sldLayoutId id="2147483667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73" r:id="rId14"/>
    <p:sldLayoutId id="2147483674" r:id="rId15"/>
    <p:sldLayoutId id="2147483675" r:id="rId16"/>
    <p:sldLayoutId id="2147483651" r:id="rId17"/>
    <p:sldLayoutId id="2147483677" r:id="rId18"/>
    <p:sldLayoutId id="2147483670" r:id="rId19"/>
    <p:sldLayoutId id="2147483676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54866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51520" y="885324"/>
            <a:ext cx="889248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  <a:defRPr/>
            </a:pPr>
            <a:r>
              <a:rPr lang="fi-FI" altLang="fi-FI" sz="2400" b="1" dirty="0">
                <a:latin typeface="+mn-lt"/>
              </a:rPr>
              <a:t>	</a:t>
            </a:r>
            <a:endParaRPr lang="fi-FI" altLang="fi-FI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51720" y="1124744"/>
            <a:ext cx="6696744" cy="2952327"/>
          </a:xfrm>
        </p:spPr>
        <p:txBody>
          <a:bodyPr>
            <a:noAutofit/>
          </a:bodyPr>
          <a:lstStyle/>
          <a:p>
            <a:pPr>
              <a:defRPr/>
            </a:pP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lang="fi-FI" altLang="fi-FI" sz="4000" dirty="0"/>
              <a:t>OPPIVA</a:t>
            </a:r>
            <a: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 SAARI</a:t>
            </a:r>
            <a:b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-</a:t>
            </a: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PALVELUALUE</a:t>
            </a:r>
            <a:b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TOTEUMA 1-9/2024 (75 %)</a:t>
            </a:r>
            <a:b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KÄYTTÖTALOUS</a:t>
            </a:r>
            <a:br>
              <a:rPr kumimoji="0" lang="fi-FI" alt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br>
              <a:rPr kumimoji="0" lang="fi-FI" alt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354866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</a:br>
            <a:r>
              <a:rPr lang="fi-FI" altLang="fi-FI" sz="4000" dirty="0"/>
              <a:t>	</a:t>
            </a:r>
            <a:br>
              <a:rPr lang="fi-FI" altLang="fi-FI" sz="3200" dirty="0"/>
            </a:br>
            <a:r>
              <a:rPr lang="fi-FI" altLang="fi-FI" sz="3200" dirty="0"/>
              <a:t>	</a:t>
            </a:r>
            <a:br>
              <a:rPr lang="fi-FI" altLang="fi-FI" sz="3200" dirty="0"/>
            </a:b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95736" y="4077072"/>
            <a:ext cx="6296744" cy="2376264"/>
          </a:xfrm>
        </p:spPr>
        <p:txBody>
          <a:bodyPr>
            <a:normAutofit/>
          </a:bodyPr>
          <a:lstStyle/>
          <a:p>
            <a:pPr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  <a:p>
            <a:pPr>
              <a:defRPr/>
            </a:pPr>
            <a:r>
              <a:rPr lang="fi-FI" sz="2000" dirty="0"/>
              <a:t>	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59069327"/>
      </p:ext>
    </p:extLst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3DA0-867E-464C-5104-93E5ABD4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-162272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Sitovat tavoitteet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539DE05-BF17-8ABC-CCFF-F072D58D5B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920162"/>
              </p:ext>
            </p:extLst>
          </p:nvPr>
        </p:nvGraphicFramePr>
        <p:xfrm>
          <a:off x="1115616" y="1196752"/>
          <a:ext cx="7344816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23383338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37780985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560438662"/>
                    </a:ext>
                  </a:extLst>
                </a:gridCol>
              </a:tblGrid>
              <a:tr h="9880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Oppiva saari, palvelualueen tavoitteet</a:t>
                      </a:r>
                      <a:endParaRPr lang="fi-FI" sz="20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Oppiva saari, palvelualueen toimenpiteet</a:t>
                      </a:r>
                      <a:endParaRPr lang="fi-FI" sz="20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Mittarit</a:t>
                      </a:r>
                      <a:endParaRPr lang="fi-FI" sz="20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668901"/>
                  </a:ext>
                </a:extLst>
              </a:tr>
              <a:tr h="2243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kern="100" dirty="0" err="1">
                          <a:effectLst/>
                        </a:rPr>
                        <a:t>Kulttuuripalvelui-den</a:t>
                      </a:r>
                      <a:r>
                        <a:rPr lang="fi-FI" sz="1600" kern="100" dirty="0">
                          <a:effectLst/>
                        </a:rPr>
                        <a:t> turvaaminen ja lisääminen sekä kulttuuriperinnön vaaliminen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Kulttuurisuunnitelma, tapahtuma-tuotanto, selkeä ja eri kohderyhmät tavoittava viestintä, kulttuuri-kohteiden kunto, yhteistyö.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Osallisuus kulttuuriverkostoissa: </a:t>
                      </a:r>
                      <a:r>
                        <a:rPr lang="fi-FI" sz="1600" kern="100" dirty="0" err="1">
                          <a:effectLst/>
                        </a:rPr>
                        <a:t>POPKulta</a:t>
                      </a:r>
                      <a:r>
                        <a:rPr lang="fi-FI" sz="1600" kern="100" dirty="0">
                          <a:effectLst/>
                        </a:rPr>
                        <a:t>, Oulu-Hailuoto2026 ym.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Vuoden kulttuuriteon esiin nostaminen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Museon kehittämistyö: pysyväisnäyttelyn </a:t>
                      </a:r>
                      <a:r>
                        <a:rPr lang="fi-FI" sz="1600" kern="100" dirty="0" err="1">
                          <a:effectLst/>
                        </a:rPr>
                        <a:t>rakenta-minen</a:t>
                      </a:r>
                      <a:r>
                        <a:rPr lang="fi-FI" sz="1600" kern="100" dirty="0">
                          <a:effectLst/>
                        </a:rPr>
                        <a:t> ja Kniivilän korjaus-toimenpiteet jatkuvat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Tapahtumien säännöllisyys ja jatkuvuus.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9955316"/>
                  </a:ext>
                </a:extLst>
              </a:tr>
              <a:tr h="1521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Luontoliikunnan lisääminen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Retkien, valinnaisainetarjonnan ja kerhotoiminnan järjestäminen.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Varhaiskasvatuksessa, esi- ja perusopetuksessa sekä iltapäivä-kerhotoiminnassa metsä ja lähiympäristö oppimisympäristöinä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Kävijämäärät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Osallistujamäärät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Toimintapäivät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52426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BDF3AE1-A5F2-8F2D-0C93-8415FB4D7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9" y="692696"/>
            <a:ext cx="8640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Strategian painopiste: 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Hyvinvoinnin ja terveyden edistäminen 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fi-FI" altLang="fi-FI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/1)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798E52-7CC6-5162-B591-93E76D39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Sitovien tavoitteiden toteuma 09/24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14E4B1-3AD0-14F4-63ED-7019AF861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Osaava ja riittävä henkilöstö toteutunut. Ei täysin asetuksen mukaisen kelpoisuuden omaavia henkilöitä ole saavutettu.</a:t>
            </a:r>
          </a:p>
          <a:p>
            <a:r>
              <a:rPr lang="fi-FI" dirty="0"/>
              <a:t>Tuen lisääminen </a:t>
            </a:r>
            <a:r>
              <a:rPr lang="fi-FI" dirty="0" err="1"/>
              <a:t>varh.kas</a:t>
            </a:r>
            <a:r>
              <a:rPr lang="fi-FI" dirty="0"/>
              <a:t>. ja perusopetuksessa onnistunut ylimääräisen valtiontuen avuin.</a:t>
            </a:r>
          </a:p>
          <a:p>
            <a:r>
              <a:rPr lang="fi-FI" dirty="0"/>
              <a:t>Tilojen muunneltavuus ja </a:t>
            </a:r>
            <a:r>
              <a:rPr lang="fi-FI" dirty="0" err="1"/>
              <a:t>tarkoituksenmukaisuus</a:t>
            </a:r>
            <a:r>
              <a:rPr lang="fi-FI" dirty="0" err="1">
                <a:sym typeface="Wingdings" panose="05000000000000000000" pitchFamily="2" charset="2"/>
              </a:rPr>
              <a:t>kesäisin</a:t>
            </a:r>
            <a:r>
              <a:rPr lang="fi-FI" dirty="0">
                <a:sym typeface="Wingdings" panose="05000000000000000000" pitchFamily="2" charset="2"/>
              </a:rPr>
              <a:t> koulun kiinteistöt kovalla käytöllä majoituskapasiteetti?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12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BF670A-2823-B1BF-15ED-B5540BD8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Sitovien tavoitteiden toteuma 09/24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9EAD31-840C-03E3-B3B4-7CC7AF9E1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Kirjastossa useita tapahtumia kuntalaisille (kirjailijoita, näyttelyitä, elokuvailtoja)</a:t>
            </a:r>
            <a:r>
              <a:rPr lang="fi-FI" dirty="0">
                <a:sym typeface="Wingdings" panose="05000000000000000000" pitchFamily="2" charset="2"/>
              </a:rPr>
              <a:t>paljon yleisöä</a:t>
            </a:r>
            <a:endParaRPr lang="fi-FI" dirty="0"/>
          </a:p>
          <a:p>
            <a:r>
              <a:rPr lang="fi-FI" dirty="0"/>
              <a:t>Usean kunnan yhteinen ”lukemisen edistämisen” kampanja </a:t>
            </a:r>
            <a:r>
              <a:rPr lang="fi-FI" dirty="0" err="1"/>
              <a:t>päättynyt</a:t>
            </a:r>
            <a:r>
              <a:rPr lang="fi-FI" dirty="0" err="1">
                <a:sym typeface="Wingdings" panose="05000000000000000000" pitchFamily="2" charset="2"/>
              </a:rPr>
              <a:t></a:t>
            </a:r>
            <a:r>
              <a:rPr lang="fi-FI" dirty="0" err="1"/>
              <a:t>syysloma</a:t>
            </a:r>
            <a:r>
              <a:rPr lang="fi-FI" dirty="0"/>
              <a:t>=lukuloma</a:t>
            </a:r>
          </a:p>
          <a:p>
            <a:r>
              <a:rPr lang="fi-FI" dirty="0"/>
              <a:t>Liikkumisen lisääminen-</a:t>
            </a:r>
            <a:r>
              <a:rPr lang="fi-FI" dirty="0">
                <a:sym typeface="Wingdings" panose="05000000000000000000" pitchFamily="2" charset="2"/>
              </a:rPr>
              <a:t>useita </a:t>
            </a:r>
            <a:r>
              <a:rPr lang="fi-FI" dirty="0" err="1">
                <a:sym typeface="Wingdings" panose="05000000000000000000" pitchFamily="2" charset="2"/>
              </a:rPr>
              <a:t>kampanjoitavaihtelevasti</a:t>
            </a:r>
            <a:r>
              <a:rPr lang="fi-FI" dirty="0">
                <a:sym typeface="Wingdings" panose="05000000000000000000" pitchFamily="2" charset="2"/>
              </a:rPr>
              <a:t> osallistujia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42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4465A-E5E9-4939-9673-FE37F93A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Sitovat tavoitteet 09/24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6A1FF-B6EF-AD4B-CA72-D7AABD3E2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Liikuntapaikkoja parannettu-</a:t>
            </a:r>
            <a:r>
              <a:rPr lang="fi-FI" dirty="0">
                <a:sym typeface="Wingdings" panose="05000000000000000000" pitchFamily="2" charset="2"/>
              </a:rPr>
              <a:t>tekonurmi, </a:t>
            </a:r>
            <a:r>
              <a:rPr lang="fi-FI" dirty="0" err="1">
                <a:sym typeface="Wingdings" panose="05000000000000000000" pitchFamily="2" charset="2"/>
              </a:rPr>
              <a:t>ulkoilureitistö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Vuoden urheiluteon esiin </a:t>
            </a:r>
            <a:r>
              <a:rPr lang="fi-FI" dirty="0" err="1">
                <a:sym typeface="Wingdings" panose="05000000000000000000" pitchFamily="2" charset="2"/>
              </a:rPr>
              <a:t>nostaminensalibandyn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pelaaja+hölkkääjä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 err="1">
                <a:sym typeface="Wingdings" panose="05000000000000000000" pitchFamily="2" charset="2"/>
              </a:rPr>
              <a:t>Yrittäjyyskasvatusvierailut</a:t>
            </a:r>
            <a:r>
              <a:rPr lang="fi-FI" dirty="0">
                <a:sym typeface="Wingdings" panose="05000000000000000000" pitchFamily="2" charset="2"/>
              </a:rPr>
              <a:t> yrityskylässä, </a:t>
            </a:r>
            <a:r>
              <a:rPr lang="fi-FI" dirty="0" err="1">
                <a:sym typeface="Wingdings" panose="05000000000000000000" pitchFamily="2" charset="2"/>
              </a:rPr>
              <a:t>tetit</a:t>
            </a:r>
            <a:r>
              <a:rPr lang="fi-FI" dirty="0">
                <a:sym typeface="Wingdings" panose="05000000000000000000" pitchFamily="2" charset="2"/>
              </a:rPr>
              <a:t> yläkoulussa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11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A586EB-22B1-33B3-78DD-F7AF42AC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Sitovat tavoitteet 09/24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AE9A67-B99B-A7CE-070F-8D4576BB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Kulttuuriperintöä on vaalittu tukemalla useita erilaisia hailuotolaisia tapahtumia.</a:t>
            </a:r>
          </a:p>
          <a:p>
            <a:r>
              <a:rPr lang="fi-FI" dirty="0"/>
              <a:t>Museon näyttely rakennettu ja rakennuksia kunnostettu.</a:t>
            </a:r>
          </a:p>
          <a:p>
            <a:r>
              <a:rPr lang="fi-FI" dirty="0"/>
              <a:t>Vuoden kulttuuriteon esiin nostaminen-&gt;vielä tekemättä?</a:t>
            </a:r>
          </a:p>
          <a:p>
            <a:r>
              <a:rPr lang="fi-FI" dirty="0"/>
              <a:t>Luontoliikunta toteutunut yhteistyössä vapaa-aikatoimen ja 4H- kanssa (metsäpäivä). </a:t>
            </a:r>
          </a:p>
        </p:txBody>
      </p:sp>
    </p:spTree>
    <p:extLst>
      <p:ext uri="{BB962C8B-B14F-4D97-AF65-F5344CB8AC3E}">
        <p14:creationId xmlns:p14="http://schemas.microsoft.com/office/powerpoint/2010/main" val="57405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	</a:t>
            </a:r>
            <a:br>
              <a:rPr lang="fi-FI" dirty="0"/>
            </a:br>
            <a:br>
              <a:rPr lang="fi-FI" dirty="0"/>
            </a:br>
            <a:r>
              <a:rPr lang="fi-FI" dirty="0"/>
              <a:t>Riskienhallinta, toteuma 1-9/2024</a:t>
            </a:r>
            <a:br>
              <a:rPr lang="fi-FI" sz="3600" dirty="0"/>
            </a:br>
            <a:br>
              <a:rPr lang="fi-FI" dirty="0"/>
            </a:b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C547496A-B3A3-4E57-A776-14B9F5C29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792"/>
            <a:ext cx="936104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48481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B7245B12-5A2A-5C43-B41F-AF5CDEE51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601602"/>
              </p:ext>
            </p:extLst>
          </p:nvPr>
        </p:nvGraphicFramePr>
        <p:xfrm>
          <a:off x="827584" y="1556792"/>
          <a:ext cx="7695154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99126847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4608513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87546158"/>
                    </a:ext>
                  </a:extLst>
                </a:gridCol>
                <a:gridCol w="1180786">
                  <a:extLst>
                    <a:ext uri="{9D8B030D-6E8A-4147-A177-3AD203B41FA5}">
                      <a16:colId xmlns:a16="http://schemas.microsoft.com/office/drawing/2014/main" val="988348215"/>
                    </a:ext>
                  </a:extLst>
                </a:gridCol>
                <a:gridCol w="1051462">
                  <a:extLst>
                    <a:ext uri="{9D8B030D-6E8A-4147-A177-3AD203B41FA5}">
                      <a16:colId xmlns:a16="http://schemas.microsoft.com/office/drawing/2014/main" val="159079514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672490127"/>
                    </a:ext>
                  </a:extLst>
                </a:gridCol>
                <a:gridCol w="782386">
                  <a:extLst>
                    <a:ext uri="{9D8B030D-6E8A-4147-A177-3AD203B41FA5}">
                      <a16:colId xmlns:a16="http://schemas.microsoft.com/office/drawing/2014/main" val="321739872"/>
                    </a:ext>
                  </a:extLst>
                </a:gridCol>
              </a:tblGrid>
              <a:tr h="400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nimi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kuvaus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toteutumisen vaikutukset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ehkäisy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seuranta-vastuu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Toimen-piteet riskin toteutuessa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 err="1">
                          <a:effectLst/>
                        </a:rPr>
                        <a:t>Tot</a:t>
                      </a:r>
                      <a:r>
                        <a:rPr lang="fi-FI" sz="1200" kern="100" dirty="0">
                          <a:effectLst/>
                        </a:rPr>
                        <a:t>. 1-9/24 liikenne-valo-arviointi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extLst>
                  <a:ext uri="{0D108BD9-81ED-4DB2-BD59-A6C34878D82A}">
                    <a16:rowId xmlns:a16="http://schemas.microsoft.com/office/drawing/2014/main" val="1028295648"/>
                  </a:ext>
                </a:extLst>
              </a:tr>
              <a:tr h="866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Epäonnistuneet ratkaisut ja päätöksenteko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Strategia ei toteudu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Rakennuspaikat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ja asunnot puuttuvat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Asukasmäärä ja lapsimäärä vähenee. Palvelut loppuvat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Rohkeita ja ennakkoluulot-</a:t>
                      </a:r>
                      <a:r>
                        <a:rPr lang="fi-FI" sz="1200" kern="100" dirty="0" err="1">
                          <a:effectLst/>
                        </a:rPr>
                        <a:t>tomia</a:t>
                      </a:r>
                      <a:r>
                        <a:rPr lang="fi-FI" sz="1200" kern="100" dirty="0">
                          <a:effectLst/>
                        </a:rPr>
                        <a:t> ratkaisuja.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Kaavoitus ja asuntojen rakentaminen.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Kuntalaiset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Luottamus-henkilöt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Työntekijät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Missä hoidetaan ja koulu-</a:t>
                      </a:r>
                      <a:r>
                        <a:rPr lang="fi-FI" sz="1200" kern="100" dirty="0" err="1">
                          <a:effectLst/>
                        </a:rPr>
                        <a:t>tetaan</a:t>
                      </a:r>
                      <a:r>
                        <a:rPr lang="fi-FI" sz="1200" kern="100" dirty="0">
                          <a:effectLst/>
                        </a:rPr>
                        <a:t> jäljelle jääneet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solidFill>
                            <a:srgbClr val="FFC000"/>
                          </a:solidFill>
                          <a:effectLst/>
                        </a:rPr>
                        <a:t>Oranssi</a:t>
                      </a:r>
                      <a:endParaRPr lang="fi-FI" sz="1200" kern="100" dirty="0">
                        <a:solidFill>
                          <a:srgbClr val="FFC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extLst>
                  <a:ext uri="{0D108BD9-81ED-4DB2-BD59-A6C34878D82A}">
                    <a16:rowId xmlns:a16="http://schemas.microsoft.com/office/drawing/2014/main" val="3173563488"/>
                  </a:ext>
                </a:extLst>
              </a:tr>
              <a:tr h="14802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Haavoittuva henkilöstörakenne ja yllättävät poikkeukselliset tilanteet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Riittämättömät henkilöstö-resurssit työtehtävien laajuuteen nähden, henkilöriskit, ammattitaidon ja työhyvinvoinnin vajaus, työturvallisuus-tekijät, epäselvät työnkuvat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Töitä jää tekemättä, henkilöstö väsyy, ammattitaito heikkenee.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Työntekijöiden heikko sitoutuminen työnantajaan.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Panostetaan osaamiseen ja johtamiseen kouluttamalla henkilöstöä. Tiimit kaikkiin tukipalveluihin. Byrokratian vähentäminen kaikesta toiminnasta.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Työntekijät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Luottamus-henkilöt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Työsuojelu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Työterveys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 err="1">
                          <a:effectLst/>
                        </a:rPr>
                        <a:t>Varajärjes-telmät</a:t>
                      </a:r>
                      <a:r>
                        <a:rPr lang="fi-FI" sz="1200" kern="100" dirty="0">
                          <a:effectLst/>
                        </a:rPr>
                        <a:t> kuntoon. Osto-palvelut käyttöön. 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solidFill>
                            <a:srgbClr val="00B050"/>
                          </a:solidFill>
                          <a:effectLst/>
                        </a:rPr>
                        <a:t>Vihreä</a:t>
                      </a: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extLst>
                  <a:ext uri="{0D108BD9-81ED-4DB2-BD59-A6C34878D82A}">
                    <a16:rowId xmlns:a16="http://schemas.microsoft.com/office/drawing/2014/main" val="657687441"/>
                  </a:ext>
                </a:extLst>
              </a:tr>
            </a:tbl>
          </a:graphicData>
        </a:graphic>
      </p:graphicFrame>
      <p:sp>
        <p:nvSpPr>
          <p:cNvPr id="6" name="Otsikko 1">
            <a:extLst>
              <a:ext uri="{FF2B5EF4-FFF2-40B4-BE49-F238E27FC236}">
                <a16:creationId xmlns:a16="http://schemas.microsoft.com/office/drawing/2014/main" id="{8C73F07B-DB19-52A3-48A1-6DBA0B3521CE}"/>
              </a:ext>
            </a:extLst>
          </p:cNvPr>
          <p:cNvSpPr txBox="1">
            <a:spLocks/>
          </p:cNvSpPr>
          <p:nvPr/>
        </p:nvSpPr>
        <p:spPr>
          <a:xfrm>
            <a:off x="179512" y="274639"/>
            <a:ext cx="8856984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54866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	</a:t>
            </a:r>
            <a:br>
              <a:rPr lang="fi-FI" dirty="0"/>
            </a:br>
            <a:br>
              <a:rPr lang="fi-FI" dirty="0"/>
            </a:br>
            <a:r>
              <a:rPr lang="fi-FI" sz="10700" dirty="0"/>
              <a:t>Riskienhallintasuunnitelma 2024 – Oppiva saari</a:t>
            </a:r>
          </a:p>
          <a:p>
            <a:r>
              <a:rPr lang="fi-FI" sz="10700" dirty="0"/>
              <a:t>Strategiset riskit (1/2)</a:t>
            </a:r>
            <a:br>
              <a:rPr lang="fi-FI" sz="3600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09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92C88229-3408-BD1D-0766-65C3E1EC9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38170"/>
              </p:ext>
            </p:extLst>
          </p:nvPr>
        </p:nvGraphicFramePr>
        <p:xfrm>
          <a:off x="724423" y="1988840"/>
          <a:ext cx="7695154" cy="3563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32599656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253103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24338291"/>
                    </a:ext>
                  </a:extLst>
                </a:gridCol>
                <a:gridCol w="1180786">
                  <a:extLst>
                    <a:ext uri="{9D8B030D-6E8A-4147-A177-3AD203B41FA5}">
                      <a16:colId xmlns:a16="http://schemas.microsoft.com/office/drawing/2014/main" val="1435752962"/>
                    </a:ext>
                  </a:extLst>
                </a:gridCol>
                <a:gridCol w="1051462">
                  <a:extLst>
                    <a:ext uri="{9D8B030D-6E8A-4147-A177-3AD203B41FA5}">
                      <a16:colId xmlns:a16="http://schemas.microsoft.com/office/drawing/2014/main" val="343409072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833637591"/>
                    </a:ext>
                  </a:extLst>
                </a:gridCol>
                <a:gridCol w="782386">
                  <a:extLst>
                    <a:ext uri="{9D8B030D-6E8A-4147-A177-3AD203B41FA5}">
                      <a16:colId xmlns:a16="http://schemas.microsoft.com/office/drawing/2014/main" val="2905557818"/>
                    </a:ext>
                  </a:extLst>
                </a:gridCol>
              </a:tblGrid>
              <a:tr h="823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00" dirty="0">
                          <a:effectLst/>
                        </a:rPr>
                        <a:t>Riskin nimi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00" dirty="0">
                          <a:effectLst/>
                        </a:rPr>
                        <a:t>Riskin kuvaus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00" dirty="0">
                          <a:effectLst/>
                        </a:rPr>
                        <a:t>Riskin toteutumisen vaikutukset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00" dirty="0">
                          <a:effectLst/>
                        </a:rPr>
                        <a:t>Riskin ehkäisy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00" dirty="0">
                          <a:effectLst/>
                        </a:rPr>
                        <a:t>Riskin seuranta-vastuu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00" dirty="0">
                          <a:effectLst/>
                        </a:rPr>
                        <a:t>Toimen-piteet riskin toteutuessa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00" dirty="0" err="1">
                          <a:effectLst/>
                        </a:rPr>
                        <a:t>Tot</a:t>
                      </a:r>
                      <a:r>
                        <a:rPr lang="fi-FI" sz="1200" kern="100" dirty="0">
                          <a:effectLst/>
                        </a:rPr>
                        <a:t>. 1-9/24 liikenne-valo-arviointi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extLst>
                  <a:ext uri="{0D108BD9-81ED-4DB2-BD59-A6C34878D82A}">
                    <a16:rowId xmlns:a16="http://schemas.microsoft.com/office/drawing/2014/main" val="3726624399"/>
                  </a:ext>
                </a:extLst>
              </a:tr>
              <a:tr h="940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00" dirty="0">
                          <a:effectLst/>
                        </a:rPr>
                        <a:t>Tiloihin liittyvät riskit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Sisäilmaongelmat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Korjausvelka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Henkilöstön sairastuminen.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Suuret kustannukset.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Peruskorjausten jatkuva toimeenpano.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Väistötilat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Työntekijät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Kiinteistötoimi/huolto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Luottamus-henkilöstö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Kustannus-</a:t>
                      </a:r>
                      <a:r>
                        <a:rPr lang="fi-FI" sz="1200" kern="100" dirty="0" err="1">
                          <a:effectLst/>
                        </a:rPr>
                        <a:t>ten</a:t>
                      </a:r>
                      <a:r>
                        <a:rPr lang="fi-FI" sz="1200" kern="100" dirty="0">
                          <a:effectLst/>
                        </a:rPr>
                        <a:t> kasvu. Väistötilat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Rakennus-</a:t>
                      </a:r>
                      <a:r>
                        <a:rPr lang="fi-FI" sz="1200" kern="100" dirty="0" err="1">
                          <a:effectLst/>
                        </a:rPr>
                        <a:t>ten</a:t>
                      </a:r>
                      <a:r>
                        <a:rPr lang="fi-FI" sz="1200" kern="100" dirty="0">
                          <a:effectLst/>
                        </a:rPr>
                        <a:t> purku.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00" dirty="0">
                          <a:solidFill>
                            <a:srgbClr val="00B050"/>
                          </a:solidFill>
                          <a:effectLst/>
                        </a:rPr>
                        <a:t>Vihreä</a:t>
                      </a: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extLst>
                  <a:ext uri="{0D108BD9-81ED-4DB2-BD59-A6C34878D82A}">
                    <a16:rowId xmlns:a16="http://schemas.microsoft.com/office/drawing/2014/main" val="2282585154"/>
                  </a:ext>
                </a:extLst>
              </a:tr>
              <a:tr h="940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Irtaimistoon, esineistöön ja aineistoihin liittyvät riskit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Laitteiden vanhentuminen, ohjelmistojen ja sähköisten materiaalien päivittäminen. Tietoturva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Opetuksen ja oppimisen tason heikkeneminen. Tietoturva vaarantuu.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Riittävät resurssit tietohallintoon ja osaamisen ylläpitäminen.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Työtekijät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Johto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Luottamus-henkilöt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Koulutus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Laitteisto-</a:t>
                      </a:r>
                      <a:r>
                        <a:rPr lang="fi-FI" sz="1200" kern="100" dirty="0" err="1">
                          <a:effectLst/>
                        </a:rPr>
                        <a:t>jen</a:t>
                      </a:r>
                      <a:r>
                        <a:rPr lang="fi-FI" sz="1200" kern="100" dirty="0">
                          <a:effectLst/>
                        </a:rPr>
                        <a:t> ja </a:t>
                      </a:r>
                      <a:r>
                        <a:rPr lang="fi-FI" sz="1200" kern="100" dirty="0" err="1">
                          <a:effectLst/>
                        </a:rPr>
                        <a:t>ohjel-mistojen</a:t>
                      </a:r>
                      <a:r>
                        <a:rPr lang="fi-FI" sz="1200" kern="100" dirty="0">
                          <a:effectLst/>
                        </a:rPr>
                        <a:t> uusinta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solidFill>
                            <a:srgbClr val="00B050"/>
                          </a:solidFill>
                          <a:effectLst/>
                        </a:rPr>
                        <a:t>Vihreä</a:t>
                      </a: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8" marR="51608" marT="0" marB="0"/>
                </a:tc>
                <a:extLst>
                  <a:ext uri="{0D108BD9-81ED-4DB2-BD59-A6C34878D82A}">
                    <a16:rowId xmlns:a16="http://schemas.microsoft.com/office/drawing/2014/main" val="935719990"/>
                  </a:ext>
                </a:extLst>
              </a:tr>
            </a:tbl>
          </a:graphicData>
        </a:graphic>
      </p:graphicFrame>
      <p:sp>
        <p:nvSpPr>
          <p:cNvPr id="4" name="Otsikko 1">
            <a:extLst>
              <a:ext uri="{FF2B5EF4-FFF2-40B4-BE49-F238E27FC236}">
                <a16:creationId xmlns:a16="http://schemas.microsoft.com/office/drawing/2014/main" id="{89671520-300B-5895-F4E1-9AA35CA6F663}"/>
              </a:ext>
            </a:extLst>
          </p:cNvPr>
          <p:cNvSpPr txBox="1">
            <a:spLocks/>
          </p:cNvSpPr>
          <p:nvPr/>
        </p:nvSpPr>
        <p:spPr>
          <a:xfrm>
            <a:off x="179512" y="274639"/>
            <a:ext cx="8856984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54866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	</a:t>
            </a:r>
            <a:br>
              <a:rPr lang="fi-FI" dirty="0"/>
            </a:br>
            <a:br>
              <a:rPr lang="fi-FI" dirty="0"/>
            </a:br>
            <a:r>
              <a:rPr lang="fi-FI" sz="10700" dirty="0"/>
              <a:t>Riskienhallintasuunnitelma 2024 – Oppiva saari</a:t>
            </a:r>
          </a:p>
          <a:p>
            <a:r>
              <a:rPr lang="fi-FI" sz="10700" dirty="0"/>
              <a:t>Strategiset riskit (2/2)</a:t>
            </a:r>
            <a:br>
              <a:rPr lang="fi-FI" sz="3600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693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104ED6D6-75CE-5CBE-7756-CE87D36C1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85675"/>
              </p:ext>
            </p:extLst>
          </p:nvPr>
        </p:nvGraphicFramePr>
        <p:xfrm>
          <a:off x="683568" y="980728"/>
          <a:ext cx="7704854" cy="4959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70683739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22351448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3897563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49047604"/>
                    </a:ext>
                  </a:extLst>
                </a:gridCol>
                <a:gridCol w="1226327">
                  <a:extLst>
                    <a:ext uri="{9D8B030D-6E8A-4147-A177-3AD203B41FA5}">
                      <a16:colId xmlns:a16="http://schemas.microsoft.com/office/drawing/2014/main" val="4025011044"/>
                    </a:ext>
                  </a:extLst>
                </a:gridCol>
                <a:gridCol w="1293953">
                  <a:extLst>
                    <a:ext uri="{9D8B030D-6E8A-4147-A177-3AD203B41FA5}">
                      <a16:colId xmlns:a16="http://schemas.microsoft.com/office/drawing/2014/main" val="3264072102"/>
                    </a:ext>
                  </a:extLst>
                </a:gridCol>
                <a:gridCol w="720078">
                  <a:extLst>
                    <a:ext uri="{9D8B030D-6E8A-4147-A177-3AD203B41FA5}">
                      <a16:colId xmlns:a16="http://schemas.microsoft.com/office/drawing/2014/main" val="884243681"/>
                    </a:ext>
                  </a:extLst>
                </a:gridCol>
              </a:tblGrid>
              <a:tr h="485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Riskin nimi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Riskin kuvaus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toteutumisen vaikutukset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ehkäisy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seurantavastuu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Toimenpiteet riskin toteutuessa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 err="1">
                          <a:effectLst/>
                        </a:rPr>
                        <a:t>Tot</a:t>
                      </a:r>
                      <a:r>
                        <a:rPr lang="fi-FI" sz="1200" kern="100" dirty="0">
                          <a:effectLst/>
                        </a:rPr>
                        <a:t>. 1-9/24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extLst>
                  <a:ext uri="{0D108BD9-81ED-4DB2-BD59-A6C34878D82A}">
                    <a16:rowId xmlns:a16="http://schemas.microsoft.com/office/drawing/2014/main" val="2546294734"/>
                  </a:ext>
                </a:extLst>
              </a:tr>
              <a:tr h="1620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Epäonnistuneet ratkaisut ja päätöksenteko. Strategia ei toteudu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Epäonnistunut kaavoitus ja asuntopolitiikka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Päiväkodin ja koulun lapsimäärät vähenevät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Ongelmien tiedostaminen valmistelu- ja päätöksenteko vaiheissa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Kunnan asukkaat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Valtuusto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Kunnanhallitus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Sivistyslautakunta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Johtavat viran-haltijat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Kaikki kunnan työntekijät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Päiväkoti ja koulu lakkaavat.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Päivähoito ja koulumatkat pitenevät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solidFill>
                            <a:srgbClr val="FF9900"/>
                          </a:solidFill>
                          <a:effectLst/>
                        </a:rPr>
                        <a:t>Oranssi</a:t>
                      </a:r>
                      <a:endParaRPr lang="fi-FI" sz="1200" kern="100" dirty="0">
                        <a:solidFill>
                          <a:srgbClr val="FF99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extLst>
                  <a:ext uri="{0D108BD9-81ED-4DB2-BD59-A6C34878D82A}">
                    <a16:rowId xmlns:a16="http://schemas.microsoft.com/office/drawing/2014/main" val="1549181685"/>
                  </a:ext>
                </a:extLst>
              </a:tr>
              <a:tr h="979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Tietoliikenneongelmat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Tietoliikenne-yhteydet katkeavat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Hallintopalvelut romahtavat, todistukset jäävät saamatta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Hyvät </a:t>
                      </a:r>
                      <a:r>
                        <a:rPr lang="fi-FI" sz="1200" kern="100" dirty="0" err="1">
                          <a:effectLst/>
                        </a:rPr>
                        <a:t>varmuusjär-jestelmät</a:t>
                      </a:r>
                      <a:endParaRPr lang="fi-FI" sz="12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Paperinen varmistus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Työntekijät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Atk-tuki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 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Tiedottaminen ja todistukset paperille kynällä tehden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solidFill>
                            <a:srgbClr val="00B050"/>
                          </a:solidFill>
                          <a:effectLst/>
                        </a:rPr>
                        <a:t>Vihreä</a:t>
                      </a: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extLst>
                  <a:ext uri="{0D108BD9-81ED-4DB2-BD59-A6C34878D82A}">
                    <a16:rowId xmlns:a16="http://schemas.microsoft.com/office/drawing/2014/main" val="3825845823"/>
                  </a:ext>
                </a:extLst>
              </a:tr>
              <a:tr h="833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Epidemiat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Kaikki sairastuu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Palvelut kiinni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Erilaiset suunnitelmat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Työntekijät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Luottamus-henkilöt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 err="1">
                          <a:effectLst/>
                        </a:rPr>
                        <a:t>Pohde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Kotiopetus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Etäopetus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solidFill>
                            <a:srgbClr val="00B050"/>
                          </a:solidFill>
                          <a:effectLst/>
                        </a:rPr>
                        <a:t>Vihreä</a:t>
                      </a: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extLst>
                  <a:ext uri="{0D108BD9-81ED-4DB2-BD59-A6C34878D82A}">
                    <a16:rowId xmlns:a16="http://schemas.microsoft.com/office/drawing/2014/main" val="3827315509"/>
                  </a:ext>
                </a:extLst>
              </a:tr>
              <a:tr h="976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 err="1">
                          <a:effectLst/>
                        </a:rPr>
                        <a:t>Yhteiskunnal-linen</a:t>
                      </a:r>
                      <a:r>
                        <a:rPr lang="fi-FI" sz="1200" kern="100" dirty="0">
                          <a:effectLst/>
                        </a:rPr>
                        <a:t> poikkeus-tilanne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Sota, yleislakko, lautta ei kulje jne.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Palvelut loppuvat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Valmiussuunnitelma ja erilaiset opetusjärjestelyt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Kuntalaiset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Virkahenkilöt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Pohde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Sotilaat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Toimitaan suunnitelmien mukaan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solidFill>
                            <a:srgbClr val="00B050"/>
                          </a:solidFill>
                          <a:effectLst/>
                        </a:rPr>
                        <a:t>Vihreä</a:t>
                      </a: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5" marR="56745" marT="0" marB="0"/>
                </a:tc>
                <a:extLst>
                  <a:ext uri="{0D108BD9-81ED-4DB2-BD59-A6C34878D82A}">
                    <a16:rowId xmlns:a16="http://schemas.microsoft.com/office/drawing/2014/main" val="3965162975"/>
                  </a:ext>
                </a:extLst>
              </a:tr>
            </a:tbl>
          </a:graphicData>
        </a:graphic>
      </p:graphicFrame>
      <p:sp>
        <p:nvSpPr>
          <p:cNvPr id="4" name="Otsikko 1">
            <a:extLst>
              <a:ext uri="{FF2B5EF4-FFF2-40B4-BE49-F238E27FC236}">
                <a16:creationId xmlns:a16="http://schemas.microsoft.com/office/drawing/2014/main" id="{6F8535B1-F7C7-178D-1645-63236BD30D2B}"/>
              </a:ext>
            </a:extLst>
          </p:cNvPr>
          <p:cNvSpPr txBox="1">
            <a:spLocks/>
          </p:cNvSpPr>
          <p:nvPr/>
        </p:nvSpPr>
        <p:spPr>
          <a:xfrm>
            <a:off x="143507" y="-171400"/>
            <a:ext cx="8856984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54866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	</a:t>
            </a:r>
            <a:br>
              <a:rPr lang="fi-FI" dirty="0"/>
            </a:br>
            <a:br>
              <a:rPr lang="fi-FI" dirty="0"/>
            </a:br>
            <a:r>
              <a:rPr lang="fi-FI" sz="10700" dirty="0"/>
              <a:t>Riskienhallintasuunnitelma 2024 – Oppiva saari</a:t>
            </a:r>
          </a:p>
          <a:p>
            <a:r>
              <a:rPr lang="fi-FI" sz="10700" dirty="0"/>
              <a:t>Toiminnalliset riskit (1/1)</a:t>
            </a:r>
            <a:br>
              <a:rPr lang="fi-FI" sz="3600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4139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51F605C1-D5F4-C2FA-3D55-768F1E171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300479"/>
              </p:ext>
            </p:extLst>
          </p:nvPr>
        </p:nvGraphicFramePr>
        <p:xfrm>
          <a:off x="596124" y="1661473"/>
          <a:ext cx="8090674" cy="2991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548">
                  <a:extLst>
                    <a:ext uri="{9D8B030D-6E8A-4147-A177-3AD203B41FA5}">
                      <a16:colId xmlns:a16="http://schemas.microsoft.com/office/drawing/2014/main" val="2322640816"/>
                    </a:ext>
                  </a:extLst>
                </a:gridCol>
                <a:gridCol w="1572937">
                  <a:extLst>
                    <a:ext uri="{9D8B030D-6E8A-4147-A177-3AD203B41FA5}">
                      <a16:colId xmlns:a16="http://schemas.microsoft.com/office/drawing/2014/main" val="2960347656"/>
                    </a:ext>
                  </a:extLst>
                </a:gridCol>
                <a:gridCol w="986330">
                  <a:extLst>
                    <a:ext uri="{9D8B030D-6E8A-4147-A177-3AD203B41FA5}">
                      <a16:colId xmlns:a16="http://schemas.microsoft.com/office/drawing/2014/main" val="1847010696"/>
                    </a:ext>
                  </a:extLst>
                </a:gridCol>
                <a:gridCol w="1329165">
                  <a:extLst>
                    <a:ext uri="{9D8B030D-6E8A-4147-A177-3AD203B41FA5}">
                      <a16:colId xmlns:a16="http://schemas.microsoft.com/office/drawing/2014/main" val="3254790552"/>
                    </a:ext>
                  </a:extLst>
                </a:gridCol>
                <a:gridCol w="1063810">
                  <a:extLst>
                    <a:ext uri="{9D8B030D-6E8A-4147-A177-3AD203B41FA5}">
                      <a16:colId xmlns:a16="http://schemas.microsoft.com/office/drawing/2014/main" val="1823180566"/>
                    </a:ext>
                  </a:extLst>
                </a:gridCol>
                <a:gridCol w="1168438">
                  <a:extLst>
                    <a:ext uri="{9D8B030D-6E8A-4147-A177-3AD203B41FA5}">
                      <a16:colId xmlns:a16="http://schemas.microsoft.com/office/drawing/2014/main" val="1512831394"/>
                    </a:ext>
                  </a:extLst>
                </a:gridCol>
                <a:gridCol w="946446">
                  <a:extLst>
                    <a:ext uri="{9D8B030D-6E8A-4147-A177-3AD203B41FA5}">
                      <a16:colId xmlns:a16="http://schemas.microsoft.com/office/drawing/2014/main" val="2632832145"/>
                    </a:ext>
                  </a:extLst>
                </a:gridCol>
              </a:tblGrid>
              <a:tr h="59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Riskin nimi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Riskin kuvaus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Riskin toteutumisen vaikutukset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ehkäisy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Riskin seurantavastuu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Toimenpiteet riskin toteutuessa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 err="1">
                          <a:effectLst/>
                        </a:rPr>
                        <a:t>Tot</a:t>
                      </a:r>
                      <a:r>
                        <a:rPr lang="fi-FI" sz="1200" kern="100" dirty="0">
                          <a:effectLst/>
                        </a:rPr>
                        <a:t>. 1-9/24 liikennevaloarviointi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extLst>
                  <a:ext uri="{0D108BD9-81ED-4DB2-BD59-A6C34878D82A}">
                    <a16:rowId xmlns:a16="http://schemas.microsoft.com/office/drawing/2014/main" val="2265003278"/>
                  </a:ext>
                </a:extLst>
              </a:tr>
              <a:tr h="1194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Talouden tasapaino ja seuranta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 err="1">
                          <a:effectLst/>
                        </a:rPr>
                        <a:t>Valtionosuusjärjestel-män</a:t>
                      </a:r>
                      <a:r>
                        <a:rPr lang="fi-FI" sz="1200" kern="100" dirty="0">
                          <a:effectLst/>
                        </a:rPr>
                        <a:t> muutokset ja yleinen taloudellinen tilanne. Yllättävät lisämenot, joita ei ole ennakoitu.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Palvelut tuotetaan velkarahalla ja kunnan talous ajautuu selvitystilaan.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Elinkeinopolitiikka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Edunvalvonta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Veronmaksajia lisää.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Luottamus-henkilöt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Työtekijät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Lisätalousarvio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Palvelujen alasajo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solidFill>
                            <a:srgbClr val="00B050"/>
                          </a:solidFill>
                          <a:effectLst/>
                        </a:rPr>
                        <a:t>Vihreä</a:t>
                      </a: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extLst>
                  <a:ext uri="{0D108BD9-81ED-4DB2-BD59-A6C34878D82A}">
                    <a16:rowId xmlns:a16="http://schemas.microsoft.com/office/drawing/2014/main" val="610192444"/>
                  </a:ext>
                </a:extLst>
              </a:tr>
              <a:tr h="1035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Lisävaltion osuuksien (hankeraha) takaisin periminen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Prosessi ei ole mennyt ohjeiden mukaan tai rahoja on käytetty eri paikkoihin mihin oli tarkoitettu.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Talous heikkenee ja alijäämä mahdollisesti kasvaa.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Prosessit kuntoon ja vastuu-henkilöiden nimeäminen hankkeen alussa.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Esihenkilöt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>
                          <a:effectLst/>
                        </a:rPr>
                        <a:t>Lautakunta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effectLst/>
                        </a:rPr>
                        <a:t>Lisätalousarvio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kern="100" dirty="0">
                          <a:solidFill>
                            <a:srgbClr val="00B050"/>
                          </a:solidFill>
                          <a:effectLst/>
                        </a:rPr>
                        <a:t>Vihreä</a:t>
                      </a: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3" marR="63513" marT="0" marB="0"/>
                </a:tc>
                <a:extLst>
                  <a:ext uri="{0D108BD9-81ED-4DB2-BD59-A6C34878D82A}">
                    <a16:rowId xmlns:a16="http://schemas.microsoft.com/office/drawing/2014/main" val="3090595536"/>
                  </a:ext>
                </a:extLst>
              </a:tr>
            </a:tbl>
          </a:graphicData>
        </a:graphic>
      </p:graphicFrame>
      <p:sp>
        <p:nvSpPr>
          <p:cNvPr id="4" name="Otsikko 1">
            <a:extLst>
              <a:ext uri="{FF2B5EF4-FFF2-40B4-BE49-F238E27FC236}">
                <a16:creationId xmlns:a16="http://schemas.microsoft.com/office/drawing/2014/main" id="{5BD7CA24-A34D-7196-3A9D-85FC5D169ABB}"/>
              </a:ext>
            </a:extLst>
          </p:cNvPr>
          <p:cNvSpPr txBox="1">
            <a:spLocks/>
          </p:cNvSpPr>
          <p:nvPr/>
        </p:nvSpPr>
        <p:spPr>
          <a:xfrm>
            <a:off x="143508" y="0"/>
            <a:ext cx="8856984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54866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	</a:t>
            </a:r>
            <a:br>
              <a:rPr lang="fi-FI" dirty="0"/>
            </a:br>
            <a:br>
              <a:rPr lang="fi-FI" dirty="0"/>
            </a:br>
            <a:r>
              <a:rPr lang="fi-FI" sz="10700" dirty="0"/>
              <a:t>Riskienhallintasuunnitelma 2024 – Oppiva saari</a:t>
            </a:r>
          </a:p>
          <a:p>
            <a:r>
              <a:rPr lang="fi-FI" sz="10700" dirty="0"/>
              <a:t>Taloudelliset riskit (1/1)</a:t>
            </a:r>
            <a:br>
              <a:rPr lang="fi-FI" sz="3600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844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9262B8-93A2-DF78-15E3-1B05BC1B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2650306"/>
          </a:xfrm>
        </p:spPr>
        <p:txBody>
          <a:bodyPr>
            <a:normAutofit fontScale="90000"/>
          </a:bodyPr>
          <a:lstStyle/>
          <a:p>
            <a:r>
              <a:rPr lang="fi-FI" dirty="0"/>
              <a:t>Oppiva saari, yhteensä</a:t>
            </a:r>
            <a:br>
              <a:rPr lang="fi-FI" dirty="0"/>
            </a:b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Oppiva</a:t>
            </a:r>
            <a:r>
              <a:rPr lang="fi-FI" sz="18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saari-</a:t>
            </a:r>
            <a:r>
              <a:rPr lang="fi-FI" sz="18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palvelujen</a:t>
            </a:r>
            <a:r>
              <a:rPr lang="fi-FI" sz="18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tavoitteena</a:t>
            </a:r>
            <a:r>
              <a:rPr lang="fi-FI" sz="18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fi-FI" sz="18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turvata</a:t>
            </a:r>
            <a:r>
              <a:rPr lang="fi-FI" sz="18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sivistystoimen</a:t>
            </a:r>
            <a:r>
              <a:rPr lang="fi-FI" sz="18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peruspalvelut:</a:t>
            </a:r>
            <a:r>
              <a:rPr lang="fi-FI" sz="18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varhaiskasvatus</a:t>
            </a:r>
            <a:r>
              <a:rPr lang="fi-FI" sz="18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</a:t>
            </a:r>
            <a:r>
              <a:rPr lang="fi-FI" sz="18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esiopetus,</a:t>
            </a:r>
            <a:r>
              <a:rPr lang="fi-FI" sz="18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perusopetus,</a:t>
            </a:r>
            <a:r>
              <a:rPr lang="fi-FI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koululaisten aamu-</a:t>
            </a:r>
            <a:r>
              <a:rPr lang="fi-FI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 iltapäivätoiminta,</a:t>
            </a:r>
            <a:r>
              <a:rPr lang="fi-FI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kansalais-</a:t>
            </a:r>
            <a:r>
              <a:rPr lang="fi-FI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</a:t>
            </a:r>
            <a:r>
              <a:rPr lang="fi-FI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musiikkiopistotoiminta,</a:t>
            </a:r>
            <a:r>
              <a:rPr lang="fi-FI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kirjasto-,</a:t>
            </a:r>
            <a:r>
              <a:rPr lang="fi-FI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kulttuuri-,</a:t>
            </a:r>
            <a:r>
              <a:rPr lang="fi-FI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liikunta-</a:t>
            </a:r>
            <a:r>
              <a:rPr lang="fi-FI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</a:t>
            </a:r>
            <a:r>
              <a:rPr lang="fi-FI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nuorisopalvelut.</a:t>
            </a:r>
            <a:r>
              <a:rPr lang="fi-FI" sz="18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Tavoitteena</a:t>
            </a:r>
            <a:r>
              <a:rPr lang="fi-FI" sz="18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 edistää</a:t>
            </a:r>
            <a:r>
              <a:rPr lang="fi-FI" sz="18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kaikenikäisten kuntalaisten hyvinvointia,</a:t>
            </a:r>
            <a:r>
              <a:rPr lang="fi-FI" sz="18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yhteisöllisyyttä,</a:t>
            </a:r>
            <a:r>
              <a:rPr lang="fi-FI" sz="18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elämänhallintaa,</a:t>
            </a:r>
            <a:r>
              <a:rPr lang="fi-FI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kasvattaa tietoja ja taitoja sekä tarjota monipuolisia kulttuurikokemuksia Hailuodon omaleimaisuutta hyödyntäen ja vahvis</a:t>
            </a:r>
            <a:r>
              <a:rPr lang="fi-FI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taen.</a:t>
            </a:r>
            <a:br>
              <a:rPr lang="fi-FI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fi-FI" sz="1100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750A7458-A79B-D842-2C38-D4C83E0E4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286694"/>
              </p:ext>
            </p:extLst>
          </p:nvPr>
        </p:nvGraphicFramePr>
        <p:xfrm>
          <a:off x="457201" y="3068960"/>
          <a:ext cx="8229598" cy="1867996"/>
        </p:xfrm>
        <a:graphic>
          <a:graphicData uri="http://schemas.openxmlformats.org/drawingml/2006/table">
            <a:tbl>
              <a:tblPr/>
              <a:tblGrid>
                <a:gridCol w="663627">
                  <a:extLst>
                    <a:ext uri="{9D8B030D-6E8A-4147-A177-3AD203B41FA5}">
                      <a16:colId xmlns:a16="http://schemas.microsoft.com/office/drawing/2014/main" val="505795780"/>
                    </a:ext>
                  </a:extLst>
                </a:gridCol>
                <a:gridCol w="1218924">
                  <a:extLst>
                    <a:ext uri="{9D8B030D-6E8A-4147-A177-3AD203B41FA5}">
                      <a16:colId xmlns:a16="http://schemas.microsoft.com/office/drawing/2014/main" val="72353684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18157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28776609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16383951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2986939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1750543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9947189"/>
                    </a:ext>
                  </a:extLst>
                </a:gridCol>
                <a:gridCol w="802431">
                  <a:extLst>
                    <a:ext uri="{9D8B030D-6E8A-4147-A177-3AD203B41FA5}">
                      <a16:colId xmlns:a16="http://schemas.microsoft.com/office/drawing/2014/main" val="2307190669"/>
                    </a:ext>
                  </a:extLst>
                </a:gridCol>
              </a:tblGrid>
              <a:tr h="47445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LT60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Oppiva saari YHTEENSÄ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09/23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TA/24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TA-muutos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</a:t>
                      </a: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/09/24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Poikkeama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Toteuma%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067513"/>
                  </a:ext>
                </a:extLst>
              </a:tr>
              <a:tr h="44191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Tulot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137 477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81 646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81 646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133 026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-51 380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162,93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3008"/>
                  </a:ext>
                </a:extLst>
              </a:tr>
              <a:tr h="44191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Menot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-1 921 348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-2 342 049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-2 342 049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-2 014 461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-327 588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86,01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52029"/>
                  </a:ext>
                </a:extLst>
              </a:tr>
              <a:tr h="441915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-1 783 871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-2 260 403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-2 260 403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-1 881 435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-378 968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83,23</a:t>
                      </a:r>
                    </a:p>
                  </a:txBody>
                  <a:tcPr marL="9409" marR="9409" marT="9409" marB="451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95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14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44AFC48D-7EDB-CE7C-A696-9AF580F3C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104270"/>
              </p:ext>
            </p:extLst>
          </p:nvPr>
        </p:nvGraphicFramePr>
        <p:xfrm>
          <a:off x="755576" y="802428"/>
          <a:ext cx="7704856" cy="5290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7349147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6265224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51554856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60416174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2061077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20193009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693345538"/>
                    </a:ext>
                  </a:extLst>
                </a:gridCol>
              </a:tblGrid>
              <a:tr h="448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nimi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kuvaus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toteutumisen vaikutukset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ehkäisy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Riskin seuranta-vastuu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Toimenpiteet riskin toteutuessa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 err="1">
                          <a:effectLst/>
                        </a:rPr>
                        <a:t>Tot</a:t>
                      </a:r>
                      <a:r>
                        <a:rPr lang="fi-FI" sz="1200" kern="100" dirty="0">
                          <a:effectLst/>
                        </a:rPr>
                        <a:t>. 1-9/24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extLst>
                  <a:ext uri="{0D108BD9-81ED-4DB2-BD59-A6C34878D82A}">
                    <a16:rowId xmlns:a16="http://schemas.microsoft.com/office/drawing/2014/main" val="337108043"/>
                  </a:ext>
                </a:extLst>
              </a:tr>
              <a:tr h="901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Työtapaturmat, työperäiset sairaudet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Työtapaturmat ja henkilöstön työperäiset sairaudet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Palvelutoiminta vaarantuu.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Uusia työn-tekijöitä paljon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Työterveyshuollon ja työsuojelun koulutukset.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Hyvä ja taitava itsensä johtaminen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Työterveys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Esihenkilöt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Asioiden selvittäminen ja mahdollisesti ohjeiden päivitys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solidFill>
                            <a:srgbClr val="00B050"/>
                          </a:solidFill>
                          <a:effectLst/>
                        </a:rPr>
                        <a:t>Vihreä</a:t>
                      </a: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extLst>
                  <a:ext uri="{0D108BD9-81ED-4DB2-BD59-A6C34878D82A}">
                    <a16:rowId xmlns:a16="http://schemas.microsoft.com/office/drawing/2014/main" val="3695070182"/>
                  </a:ext>
                </a:extLst>
              </a:tr>
              <a:tr h="1506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Väkivalta, omaisuus-rikokset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Työtekijöihin kohdistuva väkivallan uhka tai ilkivalta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Palvelutoiminta keskeytyy.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Ennalta ehkäisevä toiminta oppilas-huollossa. Ongelmatilanteisiin puuttuminen ajoissa. Harjoittelu </a:t>
                      </a:r>
                      <a:r>
                        <a:rPr lang="fi-FI" sz="1200" kern="100" dirty="0" err="1">
                          <a:effectLst/>
                        </a:rPr>
                        <a:t>tilantei-den</a:t>
                      </a:r>
                      <a:r>
                        <a:rPr lang="fi-FI" sz="1200" kern="100" dirty="0">
                          <a:effectLst/>
                        </a:rPr>
                        <a:t> varalta ja yhteistyö muiden viranomaisten kanssa.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Työtekijät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Esihenkilöt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Jälkikäsittelyt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Rikosilmoitukset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solidFill>
                            <a:srgbClr val="00B050"/>
                          </a:solidFill>
                          <a:effectLst/>
                        </a:rPr>
                        <a:t>Vihreä</a:t>
                      </a: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extLst>
                  <a:ext uri="{0D108BD9-81ED-4DB2-BD59-A6C34878D82A}">
                    <a16:rowId xmlns:a16="http://schemas.microsoft.com/office/drawing/2014/main" val="1397964228"/>
                  </a:ext>
                </a:extLst>
              </a:tr>
              <a:tr h="901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Kuljetuksiin, liikkumiseen ja liikenteeseen liittyvät riskit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Lauttalakko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 err="1">
                          <a:effectLst/>
                        </a:rPr>
                        <a:t>Oppilaskulje-tuksissa</a:t>
                      </a:r>
                      <a:r>
                        <a:rPr lang="fi-FI" sz="1200" kern="100" dirty="0">
                          <a:effectLst/>
                        </a:rPr>
                        <a:t> onnettomuus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Työtekijät jäävät pois töistä ja opetus vaarantuu. Oppilaat jäävät opetusta vaille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Liikenne turvalliseksi ja tiet kunnossa.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Koti/ sairaalaopetus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Kuljetus-yrittäjä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Työtekijät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Esihenkilöt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Varajärjestelmät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Veneellä saareen.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solidFill>
                            <a:srgbClr val="00B050"/>
                          </a:solidFill>
                          <a:effectLst/>
                        </a:rPr>
                        <a:t>Vihreä</a:t>
                      </a: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extLst>
                  <a:ext uri="{0D108BD9-81ED-4DB2-BD59-A6C34878D82A}">
                    <a16:rowId xmlns:a16="http://schemas.microsoft.com/office/drawing/2014/main" val="956810933"/>
                  </a:ext>
                </a:extLst>
              </a:tr>
              <a:tr h="901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Tulipalo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Toimitilat tuhoutuvat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Korvaavien tilojen järjestäminen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Henkilökunnan turvallisuuskoulutus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Henkilö-kunta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Esihenkilöt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Yhteistyö kiinteistö-toimen kanssa / </a:t>
                      </a:r>
                      <a:r>
                        <a:rPr lang="fi-FI" sz="1200" kern="100" dirty="0" err="1">
                          <a:effectLst/>
                        </a:rPr>
                        <a:t>luottamushenkilöi-den</a:t>
                      </a:r>
                      <a:r>
                        <a:rPr lang="fi-FI" sz="1200" kern="100" dirty="0">
                          <a:effectLst/>
                        </a:rPr>
                        <a:t> kanssa.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solidFill>
                            <a:srgbClr val="00B050"/>
                          </a:solidFill>
                          <a:effectLst/>
                        </a:rPr>
                        <a:t>Vihreä</a:t>
                      </a:r>
                      <a:endParaRPr lang="fi-FI" sz="12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extLst>
                  <a:ext uri="{0D108BD9-81ED-4DB2-BD59-A6C34878D82A}">
                    <a16:rowId xmlns:a16="http://schemas.microsoft.com/office/drawing/2014/main" val="2171621892"/>
                  </a:ext>
                </a:extLst>
              </a:tr>
              <a:tr h="145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Muu, mikä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 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 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 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 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>
                          <a:effectLst/>
                        </a:rPr>
                        <a:t> </a:t>
                      </a:r>
                      <a:endParaRPr lang="fi-FI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200" kern="100" dirty="0">
                          <a:effectLst/>
                        </a:rPr>
                        <a:t> </a:t>
                      </a:r>
                      <a:endParaRPr lang="fi-FI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2" marR="54422" marT="0" marB="0"/>
                </a:tc>
                <a:extLst>
                  <a:ext uri="{0D108BD9-81ED-4DB2-BD59-A6C34878D82A}">
                    <a16:rowId xmlns:a16="http://schemas.microsoft.com/office/drawing/2014/main" val="30291251"/>
                  </a:ext>
                </a:extLst>
              </a:tr>
            </a:tbl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FE8B19D8-C225-78D8-9098-E4AB073EC131}"/>
              </a:ext>
            </a:extLst>
          </p:cNvPr>
          <p:cNvSpPr txBox="1">
            <a:spLocks/>
          </p:cNvSpPr>
          <p:nvPr/>
        </p:nvSpPr>
        <p:spPr>
          <a:xfrm>
            <a:off x="143508" y="-162272"/>
            <a:ext cx="8856984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54866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	</a:t>
            </a:r>
            <a:br>
              <a:rPr lang="fi-FI" dirty="0"/>
            </a:br>
            <a:br>
              <a:rPr lang="fi-FI" dirty="0"/>
            </a:br>
            <a:r>
              <a:rPr lang="fi-FI" sz="10700" dirty="0"/>
              <a:t>Riskienhallintasuunnitelma 2024 – Oppiva saari</a:t>
            </a:r>
          </a:p>
          <a:p>
            <a:r>
              <a:rPr lang="fi-FI" sz="10700" dirty="0"/>
              <a:t>Vahinkoriskit (1/1)</a:t>
            </a:r>
            <a:br>
              <a:rPr lang="fi-FI" sz="3600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44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11760" y="116632"/>
            <a:ext cx="5904656" cy="2304257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Kiitos !</a:t>
            </a:r>
            <a:br>
              <a:rPr lang="fi-FI" dirty="0"/>
            </a:br>
            <a:br>
              <a:rPr lang="fi-FI" dirty="0"/>
            </a:br>
            <a:endParaRPr lang="fi-FI" sz="53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7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996A9D-9901-5E4B-B8DD-321902DC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Oppiva saari, tulosalueet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B17B67B2-0C21-0EB6-31E1-5DE686D05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007711"/>
              </p:ext>
            </p:extLst>
          </p:nvPr>
        </p:nvGraphicFramePr>
        <p:xfrm>
          <a:off x="457200" y="1792188"/>
          <a:ext cx="8229601" cy="3749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879">
                  <a:extLst>
                    <a:ext uri="{9D8B030D-6E8A-4147-A177-3AD203B41FA5}">
                      <a16:colId xmlns:a16="http://schemas.microsoft.com/office/drawing/2014/main" val="748435818"/>
                    </a:ext>
                  </a:extLst>
                </a:gridCol>
                <a:gridCol w="1979112">
                  <a:extLst>
                    <a:ext uri="{9D8B030D-6E8A-4147-A177-3AD203B41FA5}">
                      <a16:colId xmlns:a16="http://schemas.microsoft.com/office/drawing/2014/main" val="4052037945"/>
                    </a:ext>
                  </a:extLst>
                </a:gridCol>
                <a:gridCol w="851770">
                  <a:extLst>
                    <a:ext uri="{9D8B030D-6E8A-4147-A177-3AD203B41FA5}">
                      <a16:colId xmlns:a16="http://schemas.microsoft.com/office/drawing/2014/main" val="3995963295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3937597535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877268151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2157610336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3751049872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2640511452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2341923708"/>
                    </a:ext>
                  </a:extLst>
                </a:gridCol>
              </a:tblGrid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TA590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Oppivan saaren hallinto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1445391082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TA590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Oppivan saaren hallinto YHTEENSÄ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100" kern="100" dirty="0">
                          <a:effectLst/>
                          <a:latin typeface="Aptos" panose="020B0004020202020204" pitchFamily="34" charset="0"/>
                        </a:rPr>
                        <a:t>09/2023</a:t>
                      </a: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100" kern="100" dirty="0">
                          <a:effectLst/>
                          <a:latin typeface="Aptos" panose="020B0004020202020204" pitchFamily="34" charset="0"/>
                        </a:rPr>
                        <a:t>TA 2024</a:t>
                      </a: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100" kern="100" dirty="0" err="1">
                          <a:effectLst/>
                          <a:latin typeface="Aptos" panose="020B0004020202020204" pitchFamily="34" charset="0"/>
                        </a:rPr>
                        <a:t>Ta</a:t>
                      </a:r>
                      <a:r>
                        <a:rPr lang="fi-FI" sz="1100" kern="100" dirty="0">
                          <a:effectLst/>
                          <a:latin typeface="Aptos" panose="020B0004020202020204" pitchFamily="34" charset="0"/>
                        </a:rPr>
                        <a:t>-muutos</a:t>
                      </a: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100" kern="100" dirty="0" err="1">
                          <a:effectLst/>
                          <a:latin typeface="Aptos" panose="020B0004020202020204" pitchFamily="34" charset="0"/>
                        </a:rPr>
                        <a:t>Tot</a:t>
                      </a:r>
                      <a:r>
                        <a:rPr lang="fi-FI" sz="1100" kern="100" dirty="0">
                          <a:effectLst/>
                          <a:latin typeface="Aptos" panose="020B0004020202020204" pitchFamily="34" charset="0"/>
                        </a:rPr>
                        <a:t> 09</a:t>
                      </a: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100" kern="100" dirty="0">
                          <a:effectLst/>
                          <a:latin typeface="Aptos" panose="020B0004020202020204" pitchFamily="34" charset="0"/>
                        </a:rPr>
                        <a:t>Poikkeama</a:t>
                      </a: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100" kern="100" dirty="0">
                          <a:effectLst/>
                          <a:latin typeface="Aptos" panose="020B0004020202020204" pitchFamily="34" charset="0"/>
                        </a:rPr>
                        <a:t>Toteuma%</a:t>
                      </a: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478439333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Menot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-64 692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-49 582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-49 582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-41 560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-8 022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83,82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933729160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Netto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-64 692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-49 582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-49 582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-41 560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-8 022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83,82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3641423577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TA610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Perusopetuspalvelut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297900871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TA610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Perusopetuspalvelut YHTEENSÄ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832329487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Tulot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49 535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18 960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18 960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23 848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-4 888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125,78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830899579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Menot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-1 080 153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-1 294 977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-1 294 977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-1 137 025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-157 952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87,80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1436128438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Netto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-1 030 617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-1 276 017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-1 276 017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-1 113 177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-162 840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87,24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1483992799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TA620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Nuoriso- ja liikuntapalvelut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480697081"/>
                  </a:ext>
                </a:extLst>
              </a:tr>
              <a:tr h="334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TA620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Nuoriso- ja liikuntapalvelut YHTEENSÄ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3594234630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Tulot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37 168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22 000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22 000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41 243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-19 243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187,47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61082369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Menot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-163 222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-191 963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-191 963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-189 258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-2 705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98,59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022642097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Netto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-126 054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-169 963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-169 963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-148 015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-21 948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87,09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293369750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TA630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Kirjastopalvelut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3965380593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TA630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Kirjastopalvelut YHTEENSÄ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1024205182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Tulot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949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747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-747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0,00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3410739010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Menot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-76 325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-102 937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-102 937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-77 877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-25 060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75,66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66771218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Netto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-75 377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-102 937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-102 937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-77 131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-25 806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74,93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930070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3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736BF1-2DEA-A3D0-EC99-F493CB79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Oppiva saari, tulosalueet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E75EC93-F5D4-67AF-1480-D52488A24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622292"/>
              </p:ext>
            </p:extLst>
          </p:nvPr>
        </p:nvGraphicFramePr>
        <p:xfrm>
          <a:off x="457200" y="2245566"/>
          <a:ext cx="8229601" cy="2843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879">
                  <a:extLst>
                    <a:ext uri="{9D8B030D-6E8A-4147-A177-3AD203B41FA5}">
                      <a16:colId xmlns:a16="http://schemas.microsoft.com/office/drawing/2014/main" val="4219835040"/>
                    </a:ext>
                  </a:extLst>
                </a:gridCol>
                <a:gridCol w="1979112">
                  <a:extLst>
                    <a:ext uri="{9D8B030D-6E8A-4147-A177-3AD203B41FA5}">
                      <a16:colId xmlns:a16="http://schemas.microsoft.com/office/drawing/2014/main" val="2365126319"/>
                    </a:ext>
                  </a:extLst>
                </a:gridCol>
                <a:gridCol w="851770">
                  <a:extLst>
                    <a:ext uri="{9D8B030D-6E8A-4147-A177-3AD203B41FA5}">
                      <a16:colId xmlns:a16="http://schemas.microsoft.com/office/drawing/2014/main" val="3419519750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2230196779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116415055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3656708600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3072666529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2390976301"/>
                    </a:ext>
                  </a:extLst>
                </a:gridCol>
                <a:gridCol w="789140">
                  <a:extLst>
                    <a:ext uri="{9D8B030D-6E8A-4147-A177-3AD203B41FA5}">
                      <a16:colId xmlns:a16="http://schemas.microsoft.com/office/drawing/2014/main" val="4275352127"/>
                    </a:ext>
                  </a:extLst>
                </a:gridCol>
              </a:tblGrid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TA640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Kulttuuripalvelut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1195855601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TA640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Kulttuuripalvelut YHTEENSÄ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100" kern="100" dirty="0">
                          <a:effectLst/>
                          <a:latin typeface="Aptos" panose="020B0004020202020204" pitchFamily="34" charset="0"/>
                        </a:rPr>
                        <a:t>09/23</a:t>
                      </a: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100" kern="100" dirty="0">
                          <a:effectLst/>
                          <a:latin typeface="Aptos" panose="020B0004020202020204" pitchFamily="34" charset="0"/>
                        </a:rPr>
                        <a:t>TA 2024</a:t>
                      </a: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100" kern="100" dirty="0">
                          <a:effectLst/>
                          <a:latin typeface="Aptos" panose="020B0004020202020204" pitchFamily="34" charset="0"/>
                        </a:rPr>
                        <a:t>TA-muutos</a:t>
                      </a: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100" kern="100" dirty="0" err="1">
                          <a:effectLst/>
                          <a:latin typeface="Aptos" panose="020B0004020202020204" pitchFamily="34" charset="0"/>
                        </a:rPr>
                        <a:t>Tot</a:t>
                      </a:r>
                      <a:r>
                        <a:rPr lang="fi-FI" sz="1100" kern="100" dirty="0">
                          <a:effectLst/>
                          <a:latin typeface="Aptos" panose="020B0004020202020204" pitchFamily="34" charset="0"/>
                        </a:rPr>
                        <a:t> 09/24</a:t>
                      </a: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100" kern="100" dirty="0" err="1">
                          <a:effectLst/>
                          <a:latin typeface="Aptos" panose="020B0004020202020204" pitchFamily="34" charset="0"/>
                        </a:rPr>
                        <a:t>Poikkema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1100" kern="100" dirty="0">
                          <a:effectLst/>
                          <a:latin typeface="Aptos" panose="020B0004020202020204" pitchFamily="34" charset="0"/>
                        </a:rPr>
                        <a:t>Toteuma%</a:t>
                      </a: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77508864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Tulot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18 938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19 500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19 500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16 042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3 458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82,27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071439295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Menot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-36 012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-33 219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-33 219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-21 310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-11 909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64,15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1412378948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Netto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-17 074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-13 719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-13 719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-5 268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-8 451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38,40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1534695106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TA645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Muut opetuspalvelut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1640661236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TA645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Muut opetuspalvelut YHTEENSÄ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3808937552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Tulot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4 953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6 100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6 100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10 519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-4 419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172,44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250348945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Menot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-19 704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-22 000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-22 000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-17 943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-4 057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81,56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274225180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Netto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-14 751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-15 900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-15 900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-7 424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-8 476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46,69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4144529447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TA650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Varhaiskasvatuspalvelut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3531428541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TA650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Varhaiskasvatuspalvelut YHTEENSÄ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3614694228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Tulot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25 934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15 086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15 086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40 628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-25 542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269,31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093535957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Menot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-481 241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-647 370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-647 370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-529 488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-117 882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81,79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1913540149"/>
                  </a:ext>
                </a:extLst>
              </a:tr>
              <a:tr h="18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**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Netto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-455 307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-632 284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-632 284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-488 860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>
                          <a:effectLst/>
                        </a:rPr>
                        <a:t>-143 424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0" dirty="0">
                          <a:effectLst/>
                        </a:rPr>
                        <a:t>77,32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41" marR="43841" marT="9395" marB="9395" anchor="b"/>
                </a:tc>
                <a:extLst>
                  <a:ext uri="{0D108BD9-81ED-4DB2-BD59-A6C34878D82A}">
                    <a16:rowId xmlns:a16="http://schemas.microsoft.com/office/drawing/2014/main" val="275698871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4C8ACE5-95ED-1253-AD2C-CBE1C8548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3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E99FE8-4385-AD7B-EE46-371C0ECF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Sitovat tavoitteet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634A0AE-F9A8-C425-F6FC-5D431FA46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389423"/>
              </p:ext>
            </p:extLst>
          </p:nvPr>
        </p:nvGraphicFramePr>
        <p:xfrm>
          <a:off x="1259632" y="1904638"/>
          <a:ext cx="7056784" cy="3989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57423951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79746876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966635238"/>
                    </a:ext>
                  </a:extLst>
                </a:gridCol>
              </a:tblGrid>
              <a:tr h="877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Oppiva saari, palvelualueen tavoitteet</a:t>
                      </a:r>
                      <a:endParaRPr lang="fi-FI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Oppiva saari, palvelualueen toimenpiteet</a:t>
                      </a:r>
                      <a:endParaRPr lang="fi-FI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Mittarit</a:t>
                      </a:r>
                      <a:endParaRPr lang="fi-FI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extLst>
                  <a:ext uri="{0D108BD9-81ED-4DB2-BD59-A6C34878D82A}">
                    <a16:rowId xmlns:a16="http://schemas.microsoft.com/office/drawing/2014/main" val="4060088770"/>
                  </a:ext>
                </a:extLst>
              </a:tr>
              <a:tr h="3022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Laadukkaiden peruspalvelujen toteuttaminen</a:t>
                      </a: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Osaava, riittävä henkilöstö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Koulutusta tarjotaan mm. lasten tunnetaitojen tukemiseen valtion erityisavustuksesta koronavaikutusten tasaamiseksi.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Tuen tarpeen turvaaminen varhaiskasvatuksen päiväkoti- ja esiopetusryhmässä varhaiskasvatuksen erityisopettajan resurssilla.</a:t>
                      </a:r>
                    </a:p>
                  </a:txBody>
                  <a:tcPr marL="40287" marR="40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Henkilöstön määrä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Henkilöstön pätevyys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Henkilöstön täydennyskoulutus</a:t>
                      </a: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extLst>
                  <a:ext uri="{0D108BD9-81ED-4DB2-BD59-A6C34878D82A}">
                    <a16:rowId xmlns:a16="http://schemas.microsoft.com/office/drawing/2014/main" val="84852979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76FC341-51E6-21B0-9A37-800E8E42D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96752"/>
            <a:ext cx="8640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Strategian painopiste: Maapolitiikan tavoitteellinen toteuttaminen ja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asukasmäärän kasvu (1/3)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9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D8278F-BD55-C26F-4E8D-54C2B7FCA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Sitovat tavoitteet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917FF3-346E-93C3-CEE0-823A70AF9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8176" y="1237834"/>
            <a:ext cx="8640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Strategian painopiste: Maapolitiikan tavoitteellinen toteuttaminen ja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asukasmäärän kasvu (2/3)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Sisällön paikkamerkki 3">
            <a:extLst>
              <a:ext uri="{FF2B5EF4-FFF2-40B4-BE49-F238E27FC236}">
                <a16:creationId xmlns:a16="http://schemas.microsoft.com/office/drawing/2014/main" id="{CC37917C-8755-42BA-1E4A-91AB5F031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214865"/>
              </p:ext>
            </p:extLst>
          </p:nvPr>
        </p:nvGraphicFramePr>
        <p:xfrm>
          <a:off x="1259632" y="2060849"/>
          <a:ext cx="7056784" cy="3867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57423951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79746876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966635238"/>
                    </a:ext>
                  </a:extLst>
                </a:gridCol>
              </a:tblGrid>
              <a:tr h="915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Oppiva saari, palvelualueen tavoitteet</a:t>
                      </a:r>
                      <a:endParaRPr lang="fi-FI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Oppiva saari, palvelualueen toimenpiteet</a:t>
                      </a:r>
                      <a:endParaRPr lang="fi-FI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kern="100" dirty="0">
                          <a:effectLst/>
                        </a:rPr>
                        <a:t>Mittarit</a:t>
                      </a: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extLst>
                  <a:ext uri="{0D108BD9-81ED-4DB2-BD59-A6C34878D82A}">
                    <a16:rowId xmlns:a16="http://schemas.microsoft.com/office/drawing/2014/main" val="4060088770"/>
                  </a:ext>
                </a:extLst>
              </a:tr>
              <a:tr h="2901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Laadukkaiden peruspalvelujen toteuttaminen</a:t>
                      </a: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Lapsisuhdeluvun parantaminen varhaiskasvatuksessa.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Resurssilastenhoitajan määräaikainen toimi 1) helpottaa </a:t>
                      </a:r>
                      <a:r>
                        <a:rPr lang="fi-FI" sz="1600" kern="100" dirty="0" err="1">
                          <a:effectLst/>
                        </a:rPr>
                        <a:t>sijaistusta</a:t>
                      </a:r>
                      <a:r>
                        <a:rPr lang="fi-FI" sz="1600" kern="100" dirty="0">
                          <a:effectLst/>
                        </a:rPr>
                        <a:t> varhais-kasvatuksessa, esiopetuksessa ja vuorohoidossa 2) vähentää päiväkodin johtajan ja päiväkodin varajohtajan aikaa  sijaisten hankkimisprosessissa ja mahdollistaa molempien toimimisen täysipainoisesti lapsiryhmässä. </a:t>
                      </a: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Henkilöstön määrä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Henkilöstön pätevyys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Henkilöstön täydennyskoulutus</a:t>
                      </a: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extLst>
                  <a:ext uri="{0D108BD9-81ED-4DB2-BD59-A6C34878D82A}">
                    <a16:rowId xmlns:a16="http://schemas.microsoft.com/office/drawing/2014/main" val="84852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9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E96530-72A2-F1A5-3817-DDB94BB1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Sitovat tavoitteet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DDE0EA-7DDD-E77E-B161-14E6029FF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96752"/>
            <a:ext cx="8640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Strategian painopiste: Maapolitiikan tavoitteellinen toteuttaminen ja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asukasmäärän kasvu (3/3)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Sisällön paikkamerkki 3">
            <a:extLst>
              <a:ext uri="{FF2B5EF4-FFF2-40B4-BE49-F238E27FC236}">
                <a16:creationId xmlns:a16="http://schemas.microsoft.com/office/drawing/2014/main" id="{D6534295-5058-B792-5C5B-4938A45998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253081"/>
              </p:ext>
            </p:extLst>
          </p:nvPr>
        </p:nvGraphicFramePr>
        <p:xfrm>
          <a:off x="1259632" y="2060848"/>
          <a:ext cx="7200800" cy="3724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939">
                  <a:extLst>
                    <a:ext uri="{9D8B030D-6E8A-4147-A177-3AD203B41FA5}">
                      <a16:colId xmlns:a16="http://schemas.microsoft.com/office/drawing/2014/main" val="2574239517"/>
                    </a:ext>
                  </a:extLst>
                </a:gridCol>
                <a:gridCol w="3453445">
                  <a:extLst>
                    <a:ext uri="{9D8B030D-6E8A-4147-A177-3AD203B41FA5}">
                      <a16:colId xmlns:a16="http://schemas.microsoft.com/office/drawing/2014/main" val="797468762"/>
                    </a:ext>
                  </a:extLst>
                </a:gridCol>
                <a:gridCol w="1910416">
                  <a:extLst>
                    <a:ext uri="{9D8B030D-6E8A-4147-A177-3AD203B41FA5}">
                      <a16:colId xmlns:a16="http://schemas.microsoft.com/office/drawing/2014/main" val="2966635238"/>
                    </a:ext>
                  </a:extLst>
                </a:gridCol>
              </a:tblGrid>
              <a:tr h="1042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Oppiva saari, palvelualueen tavoitteet</a:t>
                      </a:r>
                      <a:endParaRPr lang="fi-FI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Oppiva saari, palvelualueen toimenpiteet</a:t>
                      </a:r>
                      <a:endParaRPr lang="fi-FI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600" kern="100" dirty="0">
                          <a:effectLst/>
                        </a:rPr>
                        <a:t>Mittarit</a:t>
                      </a: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7" marR="40287" marT="0" marB="0"/>
                </a:tc>
                <a:extLst>
                  <a:ext uri="{0D108BD9-81ED-4DB2-BD59-A6C34878D82A}">
                    <a16:rowId xmlns:a16="http://schemas.microsoft.com/office/drawing/2014/main" val="4060088770"/>
                  </a:ext>
                </a:extLst>
              </a:tr>
              <a:tr h="2629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Laadukkaiden peruspalvelujen toteuttaminen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Joustava palvelutarjonta</a:t>
                      </a:r>
                    </a:p>
                  </a:txBody>
                  <a:tcPr marL="40287" marR="40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3) resurssilastenhoitaja helpottaa Päiväkoti OnnenSaaren isojen lasten ryhmän henkilöstötilannetta, kun päiväkodinjohtaja on usein hallinnollisissa työtehtävissä.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Lasten kodinhoidontuki 2024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Tilojen muunneltavuus ja tarkoituksenmukaisuus</a:t>
                      </a:r>
                    </a:p>
                  </a:txBody>
                  <a:tcPr marL="40287" marR="40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Henkilöstön määrä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Henkilöstön pätevyys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Henkilöstön täydennyskoulutus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Käyttäjämäärä, kunnossapito-toimenpiteet</a:t>
                      </a:r>
                    </a:p>
                  </a:txBody>
                  <a:tcPr marL="40287" marR="40287" marT="0" marB="0"/>
                </a:tc>
                <a:extLst>
                  <a:ext uri="{0D108BD9-81ED-4DB2-BD59-A6C34878D82A}">
                    <a16:rowId xmlns:a16="http://schemas.microsoft.com/office/drawing/2014/main" val="84852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57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DA27B9-DD13-2D03-7EC4-CE6F0B6F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Sitovat tavoitteet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E172FA4-037B-7755-93B7-21CD0CA88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563166"/>
              </p:ext>
            </p:extLst>
          </p:nvPr>
        </p:nvGraphicFramePr>
        <p:xfrm>
          <a:off x="971600" y="1484784"/>
          <a:ext cx="7560840" cy="4380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157181881"/>
                    </a:ext>
                  </a:extLst>
                </a:gridCol>
                <a:gridCol w="3255611">
                  <a:extLst>
                    <a:ext uri="{9D8B030D-6E8A-4147-A177-3AD203B41FA5}">
                      <a16:colId xmlns:a16="http://schemas.microsoft.com/office/drawing/2014/main" val="1215039631"/>
                    </a:ext>
                  </a:extLst>
                </a:gridCol>
                <a:gridCol w="2289005">
                  <a:extLst>
                    <a:ext uri="{9D8B030D-6E8A-4147-A177-3AD203B41FA5}">
                      <a16:colId xmlns:a16="http://schemas.microsoft.com/office/drawing/2014/main" val="2584913787"/>
                    </a:ext>
                  </a:extLst>
                </a:gridCol>
              </a:tblGrid>
              <a:tr h="250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Oppiva saari, palvelualueen tavoitteet</a:t>
                      </a:r>
                      <a:endParaRPr lang="fi-FI" sz="20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Oppiva saari, palvelualueen toimenpiteet</a:t>
                      </a:r>
                      <a:endParaRPr lang="fi-FI" sz="20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Mittarit</a:t>
                      </a:r>
                      <a:endParaRPr lang="fi-FI" sz="20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extLst>
                  <a:ext uri="{0D108BD9-81ED-4DB2-BD59-A6C34878D82A}">
                    <a16:rowId xmlns:a16="http://schemas.microsoft.com/office/drawing/2014/main" val="599809285"/>
                  </a:ext>
                </a:extLst>
              </a:tr>
              <a:tr h="6347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Kirjastopalveluiden vaikuttavuuden lisääminen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Tapahtumien ja näyttelyiden järjestäminen</a:t>
                      </a:r>
                      <a:br>
                        <a:rPr lang="fi-FI" sz="1600" kern="100" dirty="0">
                          <a:effectLst/>
                        </a:rPr>
                      </a:br>
                      <a:br>
                        <a:rPr lang="fi-FI" sz="1600" kern="100" dirty="0">
                          <a:effectLst/>
                        </a:rPr>
                      </a:br>
                      <a:r>
                        <a:rPr lang="fi-FI" sz="1600" kern="100" dirty="0">
                          <a:effectLst/>
                        </a:rPr>
                        <a:t>Hyvinvointia lukemista edistämällä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Kirjaston kävijä-, lainaus- ja osallistujamäärät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extLst>
                  <a:ext uri="{0D108BD9-81ED-4DB2-BD59-A6C34878D82A}">
                    <a16:rowId xmlns:a16="http://schemas.microsoft.com/office/drawing/2014/main" val="4105747676"/>
                  </a:ext>
                </a:extLst>
              </a:tr>
              <a:tr h="357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Elinkeinopoliittinen yhteistyö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Yrittäjyyskasvatus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700" kern="100" dirty="0">
                          <a:effectLst/>
                        </a:rPr>
                        <a:t> </a:t>
                      </a:r>
                      <a:endParaRPr lang="fi-FI" sz="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Osallistujamäärät, työsuunnitelman mukaiset tapahtumat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extLst>
                  <a:ext uri="{0D108BD9-81ED-4DB2-BD59-A6C34878D82A}">
                    <a16:rowId xmlns:a16="http://schemas.microsoft.com/office/drawing/2014/main" val="1796370481"/>
                  </a:ext>
                </a:extLst>
              </a:tr>
              <a:tr h="4760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Lapsiystävällinen päätöksenteko ja toiminta, koko kunnan tavoite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Lapsen etu on ensisijainen toiminnassa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Lasten ja perheiden hyvinvoinnin huomiointi palveluratkaisuissa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Lasten ja perheiden hyvinvointia tukevat palvelut: määrä, käyttäjät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extLst>
                  <a:ext uri="{0D108BD9-81ED-4DB2-BD59-A6C34878D82A}">
                    <a16:rowId xmlns:a16="http://schemas.microsoft.com/office/drawing/2014/main" val="4093906904"/>
                  </a:ext>
                </a:extLst>
              </a:tr>
              <a:tr h="357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Nuorisotyön kehittäminen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koulunuorisotyö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nuorisotilatoiminnan kehittäminen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etsivä nuorisotyö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lasten ja nuorten hyvinvointia tukevat toiminnot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extLst>
                  <a:ext uri="{0D108BD9-81ED-4DB2-BD59-A6C34878D82A}">
                    <a16:rowId xmlns:a16="http://schemas.microsoft.com/office/drawing/2014/main" val="305684503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D39D282-6EF3-B22B-2C49-8BCEDAEF2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92696"/>
            <a:ext cx="8640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Strategian painopiste: 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Elinkeinopolitiikan tavoitteellinen toteuttaminen 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fi-FI" altLang="fi-FI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/2)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3AB0A5-76CE-20B4-300A-EB2C789E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Sitovat tavoitteet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A24C6E3-F229-4468-A865-7BA820263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3" y="692696"/>
            <a:ext cx="8640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Strategian painopiste: 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Elinkeinopolitiikan tavoitteellinen toteuttaminen </a:t>
            </a: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(2/2)</a:t>
            </a: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Sisällön paikkamerkki 3">
            <a:extLst>
              <a:ext uri="{FF2B5EF4-FFF2-40B4-BE49-F238E27FC236}">
                <a16:creationId xmlns:a16="http://schemas.microsoft.com/office/drawing/2014/main" id="{110DF91E-13F1-D2A2-3BCC-CB1E210F4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491927"/>
              </p:ext>
            </p:extLst>
          </p:nvPr>
        </p:nvGraphicFramePr>
        <p:xfrm>
          <a:off x="971600" y="1412776"/>
          <a:ext cx="7560840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157181881"/>
                    </a:ext>
                  </a:extLst>
                </a:gridCol>
                <a:gridCol w="3255611">
                  <a:extLst>
                    <a:ext uri="{9D8B030D-6E8A-4147-A177-3AD203B41FA5}">
                      <a16:colId xmlns:a16="http://schemas.microsoft.com/office/drawing/2014/main" val="1215039631"/>
                    </a:ext>
                  </a:extLst>
                </a:gridCol>
                <a:gridCol w="2289005">
                  <a:extLst>
                    <a:ext uri="{9D8B030D-6E8A-4147-A177-3AD203B41FA5}">
                      <a16:colId xmlns:a16="http://schemas.microsoft.com/office/drawing/2014/main" val="2584913787"/>
                    </a:ext>
                  </a:extLst>
                </a:gridCol>
              </a:tblGrid>
              <a:tr h="985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Oppiva saari, palvelualueen tavoitteet</a:t>
                      </a:r>
                      <a:endParaRPr lang="fi-FI" sz="20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Oppiva saari, palvelualueen toimenpiteet</a:t>
                      </a:r>
                      <a:endParaRPr lang="fi-FI" sz="20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2000" kern="100" dirty="0">
                          <a:effectLst/>
                        </a:rPr>
                        <a:t>Mittarit</a:t>
                      </a:r>
                      <a:endParaRPr lang="fi-FI" sz="20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extLst>
                  <a:ext uri="{0D108BD9-81ED-4DB2-BD59-A6C34878D82A}">
                    <a16:rowId xmlns:a16="http://schemas.microsoft.com/office/drawing/2014/main" val="599809285"/>
                  </a:ext>
                </a:extLst>
              </a:tr>
              <a:tr h="3479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Liikkumisen lisääminen,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i-FI" sz="16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Kuntalaisten hyvinvointi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700" kern="100" dirty="0">
                          <a:effectLst/>
                        </a:rPr>
                        <a:t> </a:t>
                      </a:r>
                      <a:endParaRPr lang="fi-FI" sz="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Liikunnalliset tapahtumat ja testauspäivät.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Hyvinvointiin liittyvät erilaiset tapahtumat, luennot ja tempaukset.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Olemassa olevien liikuntapaikkojen parantaminen sekä uusien suunnittelu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Hyvinvointi- ja liikuntatiimin toiminnan kehittäminen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Liikuntaneuvonnan ja elintapaohjauksen toiminnan kehittäminen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Uusia liikuntaryhmiä kaikki ikäluokat huomioiden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Vuoden urheiluteon esiin nostaminen</a:t>
                      </a:r>
                      <a:endParaRPr lang="fi-FI" sz="16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Osallistujamäärät,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600" kern="100" dirty="0">
                          <a:effectLst/>
                        </a:rPr>
                        <a:t>Aktiivinen kuntalainen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700" kern="100" dirty="0">
                          <a:effectLst/>
                        </a:rPr>
                        <a:t> </a:t>
                      </a:r>
                      <a:endParaRPr lang="fi-FI" sz="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0" marR="49580" marT="0" marB="0"/>
                </a:tc>
                <a:extLst>
                  <a:ext uri="{0D108BD9-81ED-4DB2-BD59-A6C34878D82A}">
                    <a16:rowId xmlns:a16="http://schemas.microsoft.com/office/drawing/2014/main" val="326515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78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Hailuodon kunta">
      <a:dk1>
        <a:sysClr val="windowText" lastClr="000000"/>
      </a:dk1>
      <a:lt1>
        <a:sysClr val="window" lastClr="FFFFFF"/>
      </a:lt1>
      <a:dk2>
        <a:srgbClr val="354866"/>
      </a:dk2>
      <a:lt2>
        <a:srgbClr val="E6E7E8"/>
      </a:lt2>
      <a:accent1>
        <a:srgbClr val="354866"/>
      </a:accent1>
      <a:accent2>
        <a:srgbClr val="B881A9"/>
      </a:accent2>
      <a:accent3>
        <a:srgbClr val="90A63A"/>
      </a:accent3>
      <a:accent4>
        <a:srgbClr val="939598"/>
      </a:accent4>
      <a:accent5>
        <a:srgbClr val="1B75BC"/>
      </a:accent5>
      <a:accent6>
        <a:srgbClr val="CEBEB0"/>
      </a:accent6>
      <a:hlink>
        <a:srgbClr val="1B75BC"/>
      </a:hlink>
      <a:folHlink>
        <a:srgbClr val="B88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7547</TotalTime>
  <Words>1869</Words>
  <Application>Microsoft Office PowerPoint</Application>
  <PresentationFormat>Näytössä katseltava diaesitys (4:3)</PresentationFormat>
  <Paragraphs>602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Aptos</vt:lpstr>
      <vt:lpstr>Arial</vt:lpstr>
      <vt:lpstr>Brush Script MT</vt:lpstr>
      <vt:lpstr>Calibri</vt:lpstr>
      <vt:lpstr>Comic Sans MS</vt:lpstr>
      <vt:lpstr>Gisha</vt:lpstr>
      <vt:lpstr>Wingdings</vt:lpstr>
      <vt:lpstr>Office-teema</vt:lpstr>
      <vt:lpstr>    OPPIVA SAARI -PALVELUALUE TOTEUMA 1-9/2024 (75 %) KÄYTTÖTALOUS       </vt:lpstr>
      <vt:lpstr>Oppiva saari, yhteensä Oppiva saari- palvelujen tavoitteena on turvata sivistystoimen peruspalvelut: varhaiskasvatus ja esiopetus, perusopetus, koululaisten aamu- ja iltapäivätoiminta, kansalais- ja musiikkiopistotoiminta, kirjasto-, kulttuuri-, liikunta- ja nuorisopalvelut. Tavoitteena on edistää kaikenikäisten kuntalaisten hyvinvointia, yhteisöllisyyttä, elämänhallintaa, kasvattaa tietoja ja taitoja sekä tarjota monipuolisia kulttuurikokemuksia Hailuodon omaleimaisuutta hyödyntäen ja vahvistaen. </vt:lpstr>
      <vt:lpstr>Oppiva saari, tulosalueet</vt:lpstr>
      <vt:lpstr>Oppiva saari, tulosalueet</vt:lpstr>
      <vt:lpstr>Sitovat tavoitteet</vt:lpstr>
      <vt:lpstr>Sitovat tavoitteet</vt:lpstr>
      <vt:lpstr>Sitovat tavoitteet</vt:lpstr>
      <vt:lpstr>Sitovat tavoitteet</vt:lpstr>
      <vt:lpstr>Sitovat tavoitteet</vt:lpstr>
      <vt:lpstr>Sitovat tavoitteet</vt:lpstr>
      <vt:lpstr>Sitovien tavoitteiden toteuma 09/24</vt:lpstr>
      <vt:lpstr>Sitovien tavoitteiden toteuma 09/24</vt:lpstr>
      <vt:lpstr>Sitovat tavoitteet 09/24</vt:lpstr>
      <vt:lpstr>Sitovat tavoitteet 09/24</vt:lpstr>
      <vt:lpstr>   Riskienhallinta, toteuma 1-9/2024  </vt:lpstr>
      <vt:lpstr>PowerPoint-esitys</vt:lpstr>
      <vt:lpstr>PowerPoint-esitys</vt:lpstr>
      <vt:lpstr>PowerPoint-esitys</vt:lpstr>
      <vt:lpstr>PowerPoint-esitys</vt:lpstr>
      <vt:lpstr>PowerPoint-esitys</vt:lpstr>
      <vt:lpstr>    Kiitos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Eeva Ojala</dc:creator>
  <cp:lastModifiedBy>Kirsi Nevala</cp:lastModifiedBy>
  <cp:revision>423</cp:revision>
  <cp:lastPrinted>2021-10-22T09:10:05Z</cp:lastPrinted>
  <dcterms:created xsi:type="dcterms:W3CDTF">2016-02-03T09:26:05Z</dcterms:created>
  <dcterms:modified xsi:type="dcterms:W3CDTF">2024-11-05T10:45:30Z</dcterms:modified>
</cp:coreProperties>
</file>